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1" r:id="rId2"/>
    <p:sldId id="257" r:id="rId3"/>
    <p:sldId id="275" r:id="rId4"/>
    <p:sldId id="276" r:id="rId5"/>
    <p:sldId id="279" r:id="rId6"/>
    <p:sldId id="280" r:id="rId7"/>
    <p:sldId id="281" r:id="rId8"/>
    <p:sldId id="338" r:id="rId9"/>
    <p:sldId id="284" r:id="rId10"/>
    <p:sldId id="285" r:id="rId11"/>
    <p:sldId id="286" r:id="rId12"/>
    <p:sldId id="297" r:id="rId13"/>
    <p:sldId id="299" r:id="rId14"/>
    <p:sldId id="300" r:id="rId15"/>
    <p:sldId id="320" r:id="rId16"/>
    <p:sldId id="321" r:id="rId17"/>
    <p:sldId id="308" r:id="rId18"/>
    <p:sldId id="322" r:id="rId19"/>
    <p:sldId id="324" r:id="rId20"/>
    <p:sldId id="342" r:id="rId21"/>
    <p:sldId id="325" r:id="rId22"/>
    <p:sldId id="326" r:id="rId23"/>
    <p:sldId id="327" r:id="rId24"/>
    <p:sldId id="328" r:id="rId25"/>
    <p:sldId id="313" r:id="rId26"/>
    <p:sldId id="314" r:id="rId27"/>
    <p:sldId id="329" r:id="rId28"/>
    <p:sldId id="330" r:id="rId29"/>
    <p:sldId id="331" r:id="rId30"/>
    <p:sldId id="332" r:id="rId31"/>
    <p:sldId id="333" r:id="rId32"/>
    <p:sldId id="315" r:id="rId33"/>
    <p:sldId id="334" r:id="rId34"/>
    <p:sldId id="337" r:id="rId35"/>
    <p:sldId id="343" r:id="rId36"/>
    <p:sldId id="33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3-09-22T05:51:21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6950 6156 0,'53'0'62,"0"0"-46,70 18 0,-52-18-1,158 0 1,-17 17-1,17-17 1,-53 18 0,-88-18-1,18 0 1,-70 0 0,-1 0-1,-18 0 1,19 0-1,52 35 1,-18-35 0,72 0-1,-54 0 1,-53 0 0,53 0-1,-35 0 1,-18 0-1,107 18 1,-90-18 0,19 0-1,0 0 1,-36 0-16,18 0 16,-18 0-1,18 0 1,159 17 15,-54-17-15,-69 0-1,-1 0 1,0 0 0,-35 0-1,-18 0 1,53 0-1,-17 0 1,-1 0 0,54 0-1,-53 0 1,17 0 0,-53 0-1,53 0 1,-53 0-1,1 0 1,-19 0 0,19 0-1,-1 0 1,53 0 0,-35 0-1,-35 0 1,-1 0-16,1 0 15,53 0 1,-54 0 0,71 0-1,-35 0 1,-17 0 0,16 0-16,19 0 15,-53 0 1,17 0 15,53 0-15,0 0-1,1 0 1,-37 0 0,54 0-1,-53 0 1,35 0-1,-52 0 1,52 0 0,-35 0-1,-18 0 1,53 0 0,-35 0-1,-18 0 1,71 0-1,18 0 1,-71 0 0,105 0-1,-87 0 1,0 0-16,-19 0 16,19 0-1,0 0-15,-36 0 16,53 0-1,-35 0 1,35 0 0,-53 0-1,18 0 1,18 0 0,-53 0-1,17 0 1,53 0-1,-35 0 1,-18 0 0,53 0-1,-35 0 1,-17 0 0,-1 0-1,53 0 1,-70 0-1,-1 0 1,36 0 0,-35 0-1,0 0 1,34 0 15,-16 0-15,-19 0-1,19 0 48,-19 0-32,1 0-15,0 0-1,17 0 32,-18 0 78,1 0 235,0 0-313,17 0-16,-17-35 0,-1 35-15,1 0-1,17-17 1,-17 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3-09-22T05:51:51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8590 8149 0,'0'35'47,"53"-35"-32,53 0 1,141 0 0,-36 18-1,19 0 1,70-1 15,-230-17-15,124 0 15,-123 0-15,-18 0-1,0 0 1,35 0 0,-35 0-1,-18 0-15,18 0 16,35 0-1,-17 0 1,-18 0-16,88 36 16,-53-36-1,0 0 1,71 17 0,-18-17-1,-70 18 1,-1-18-16,18 0 15,18 18 1,0-18-16,17 0 16,71 35-1,-105-35 1,87 17 0,-88 1-1,71-18 1,35 18 15,-18-18-15,-87 0-1,69 0 1,-52 0 0,-35 0-1,52 0 16,71 0 1,-53 0-17,-70 0 1,52 0 0,-52 0-16,-1 0 15,72 0 1,-54 0-16,71 0 31,-18 0-15,-18 0-1,18 0 1,-88 0 0,124 35 15,-125-35-31,-16 0 15,34 0 1,1 0 0,52 0-1,1 0 1,-89 0 0,53 0-1,-35 0 1,-18 0-1,54-18 1,-1 18 0,-18 0-1,-34-17-15,34 17 16,1-18 0,52 18-1,-52-35 1,-1 35-16,1 0 15,35-18 1,17 1 0,-52 17-1,70 0 1,-88 0-16,17 0 16,71 0-1,1-18 1,-54 18-1,88-35 1,1 17 15,-19 0-15,-105 18 0,0-17-1,-18 17 1,-17 0-1,0 0 17,-1 0-17,19 0 17,17-36-17,-1 36 16,37 0-15,-54 0 0,0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3-09-22T05:52:08.1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3069 11765 0,'-35'0'93,"-53"0"-77,-1 35 0,19-17-1,-18 0 16,0 35-15,52-36 0,-105 71 15,71-17-15,34-53-1,-34 52 1,52-35-1,-52 54 1,34-19 0,-105 142 15,124-142-15,-36 72-1,17-54 1,-17 53-1,36-53 1,-1 71 0,1-71-1,-19 88 1,36-105-16,-17-1 16,17 72-1,0 34 1,0-105-1,17 34-15,1-34 16,0 70 0,34-35-1,-34-18 1,53 88 0,-54-105-1,19-18-15,52 106 16,-53-71-1,18 18 1,17-18 0,-17 0-1,-35-35 1,70 53 0,0 35-1,1-18 1,-19-52-1,-35-36 1,18 18 0,-35-18-16,17 1 15,1-1 1,-1 18 0,18-18-1,-36-17-15,1 35 16,53-18 31,-54 0-47,1-35 31,-18 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3-09-22T05:52:18.0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1482 11359 0,'53'-35'110,"211"-35"-95,124 34 1,88 1 0,-52 17-1,-177 18 1,-212 0-1,-17 0 1,-18 18 0,-89 106-1,-69-19 1,-177 107 0,-71-36-1,-35-52 1,35-54-1,142 1 1,175-71 0,19 18-1,70-89 17,53-141-17,88-70 1,35-18-1,1-52 1,-71 140 0,-18 71-16,-18 17 15,1 71 1,-36 0 0,18 177 15,141 317-16,18 70 1,-124-281 0,53 264-1,-123-371 1,-18 89 15,0-177-15,0-17-1,-159-124 64,-335-300-48,265 159-16,17 36 1,124 122 0,35 1-1,18 71 1,17-19 125,-70 1-126,53 17 1,-18 18-1,-18-53 1,36 36 0,-53-36-1,70 35 1,-17 1 0,17 17-1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B0C57-50B0-4683-989B-4506F2B1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4351A-20E6-45D2-B0D7-6A7B943ED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0D554-A2D7-4733-94A0-336AFA3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A68CD-3A08-41A5-A28B-9D1EB4BB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758FB-692C-46F2-B019-48B4F0F0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2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78B1-B3B1-4911-87CA-4ACA2C3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3CC290-A96A-489A-A0C7-5CBB867BC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99076-C037-4EBE-9BD7-37D82D17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BFA18-B241-47BD-B62F-802F04BE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0E60F-9A83-446E-86FF-45A3C776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28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1DCAC1-BC36-4B3F-AB93-31BE33B82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9C954D-C93D-4C70-8DF1-C6AEBBB7E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47A60-8897-41EC-8219-E0253C55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8E80D-0668-40F6-94DA-DBD41A92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B90FA-B2FA-40DE-969D-553F56B0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58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01355-9AEB-43E8-B1CF-4189EEEC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FDCB0F-7991-42C0-B088-06F50A28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A0694D-CE99-4325-BCCE-23715EB8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98E09-9F2B-4996-880F-558E99A6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0C926-A0C3-4E6E-B15C-4A305089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3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19123-5940-4D31-8BCA-69D9B4E3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A7B5C-FB02-4A7A-972D-4FB8E224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B7C08-AA53-449F-9C10-9897B2D4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D2F54-8A82-4584-A62B-DC56C2DE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ACADB-2E98-4E93-B913-4046F74B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15017-9F2F-45B4-ACCB-5AE382D4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90945-8445-4A2D-BEB8-657748F66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50644-9644-4C45-A800-D62C093F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DC448-3A8B-4015-95ED-B91E450D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31740A-5FED-46C4-AC88-76D017F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03F28A-CD6C-462A-ADC6-3E78C367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8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1545-743E-4ADA-851C-3FCBE3FE2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D2BAF-CC7D-44AC-A73D-CEF59D699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663B3-50D1-4A20-929F-FC5A5B4E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718A8B-806F-4BE5-AD4F-F7883870D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A7200A-48A7-4D5E-B8F6-48BEB3588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7B926E-3E6F-4143-99CF-2E8E62C2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898284-74C1-48B1-90CA-A88EA0F2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8BA15A-4DC5-4CAA-A9B5-BA14199A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31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90C66-C97E-475A-8732-0FE96B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5627E0-1EE4-4965-8544-98B19AB6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EB8400-D9E4-4C77-AD28-62BE62FB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D77A8A-A550-4DCD-B0FA-58B370A6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4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F63D4D-6ECA-4DAE-AE17-34587774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0A7250-BEA7-42BE-B6B3-9FE70D25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5DA071-6599-4691-B01F-CB92BB50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2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ED9CC-B84C-4288-A64D-7BF574A4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D6192-E6B6-4585-8410-5DC37643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99B881-FDCD-4345-BF57-844AF1BD9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07C43-BF2E-4D02-A8CB-8A71F4B6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94FED5-7B18-470E-B55B-39BE3670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C0FBF1-42D6-4468-835A-391F96A4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FC6AB-188B-4A28-BA49-72463C61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006E4-9DEC-4D4E-9031-7D0C0FD3A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92716E-7E8D-49C5-8201-90E42BA9E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D2BC9-4017-4B84-9222-01F112F6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0F5AC-DAAF-4DD1-9410-3FEB7E87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1EBF8-A258-4FB1-80DC-C791AC22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1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BEF4BA-84EA-4E09-895C-0D36C955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87524-A953-4694-A051-A58DBAC80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7720E-1AC6-4BB2-8745-AFD74410A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35ECD-03AC-4CC7-B930-3BB814F7B4D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7A943-600E-4C7E-A081-CF4C9F54F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B5DCD-A222-442B-BBCE-81FD6E920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213BC-C8B8-4A6C-8192-1B2310DEB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hseung99@kpu.ac.kr" TargetMode="External"/><Relationship Id="rId2" Type="http://schemas.openxmlformats.org/officeDocument/2006/relationships/hyperlink" Target="mailto:jhseung99@hanmail.ne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1883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글로벌시장과 경제의 이해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667699"/>
            <a:ext cx="9144000" cy="3067937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/>
              <a:t>과목코드</a:t>
            </a:r>
            <a:r>
              <a:rPr lang="en-US" altLang="ko-KR"/>
              <a:t>-</a:t>
            </a:r>
            <a:r>
              <a:rPr lang="ko-KR" altLang="en-US"/>
              <a:t>분반</a:t>
            </a:r>
            <a:r>
              <a:rPr lang="en-US" altLang="ko-KR"/>
              <a:t>: AAK1002203</a:t>
            </a:r>
          </a:p>
          <a:p>
            <a:pPr lvl="0" algn="l">
              <a:defRPr/>
            </a:pPr>
            <a:r>
              <a:rPr lang="ko-KR" altLang="en-US"/>
              <a:t>개설학기</a:t>
            </a:r>
            <a:r>
              <a:rPr lang="en-US" altLang="ko-KR"/>
              <a:t>: 2023-2</a:t>
            </a:r>
            <a:r>
              <a:rPr lang="ko-KR" altLang="en-US"/>
              <a:t>학기</a:t>
            </a:r>
          </a:p>
          <a:p>
            <a:pPr lvl="0" algn="l">
              <a:defRPr/>
            </a:pPr>
            <a:r>
              <a:rPr lang="ko-KR" altLang="en-US"/>
              <a:t>수업시간</a:t>
            </a:r>
            <a:r>
              <a:rPr lang="en-US" altLang="ko-KR"/>
              <a:t>/</a:t>
            </a:r>
            <a:r>
              <a:rPr lang="ko-KR" altLang="en-US"/>
              <a:t>강의실 </a:t>
            </a:r>
            <a:r>
              <a:rPr lang="en-US" altLang="ko-KR"/>
              <a:t>: </a:t>
            </a:r>
            <a:r>
              <a:rPr lang="ko-KR" altLang="en-US"/>
              <a:t>금 </a:t>
            </a:r>
            <a:r>
              <a:rPr lang="en-US" altLang="ko-KR"/>
              <a:t>[6~8] 14:30~17:20, </a:t>
            </a:r>
            <a:r>
              <a:rPr lang="ko-KR" altLang="en-US"/>
              <a:t>공학관 </a:t>
            </a:r>
            <a:r>
              <a:rPr lang="en-US" altLang="ko-KR"/>
              <a:t>E</a:t>
            </a:r>
            <a:r>
              <a:rPr lang="ko-KR" altLang="en-US"/>
              <a:t>동 </a:t>
            </a:r>
            <a:r>
              <a:rPr lang="en-US" altLang="ko-KR"/>
              <a:t>217</a:t>
            </a:r>
            <a:r>
              <a:rPr lang="ko-KR" altLang="en-US"/>
              <a:t>호</a:t>
            </a:r>
          </a:p>
          <a:p>
            <a:pPr lvl="0" algn="l">
              <a:defRPr/>
            </a:pPr>
            <a:r>
              <a:rPr lang="ko-KR" altLang="en-US"/>
              <a:t>담당교수</a:t>
            </a:r>
            <a:r>
              <a:rPr lang="en-US" altLang="ko-KR"/>
              <a:t>: </a:t>
            </a:r>
            <a:r>
              <a:rPr lang="ko-KR" altLang="en-US"/>
              <a:t>승정헌 </a:t>
            </a:r>
          </a:p>
          <a:p>
            <a:pPr lvl="0" algn="l">
              <a:defRPr/>
            </a:pPr>
            <a:r>
              <a:rPr lang="en-US" altLang="ko-KR"/>
              <a:t>E-mail : </a:t>
            </a:r>
            <a:r>
              <a:rPr lang="en-US" altLang="ko-KR">
                <a:hlinkClick r:id="rId2"/>
              </a:rPr>
              <a:t>jhseung99@hanmail.net</a:t>
            </a:r>
            <a:r>
              <a:rPr lang="en-US" altLang="ko-KR"/>
              <a:t>, </a:t>
            </a:r>
            <a:r>
              <a:rPr lang="en-US" altLang="ko-KR">
                <a:hlinkClick r:id="rId3"/>
              </a:rPr>
              <a:t>jhseung99@kpu.ac.kr</a:t>
            </a:r>
            <a:endParaRPr lang="en-US" altLang="ko-KR"/>
          </a:p>
          <a:p>
            <a:pPr lvl="0" algn="l">
              <a:defRPr/>
            </a:pPr>
            <a:r>
              <a:rPr lang="ko-KR" altLang="en-US"/>
              <a:t>연락처</a:t>
            </a:r>
            <a:r>
              <a:rPr lang="en-US" altLang="ko-KR"/>
              <a:t>: 031-8401-1383, Mobile:</a:t>
            </a:r>
            <a:r>
              <a:rPr lang="ko-KR" altLang="en-US"/>
              <a:t> </a:t>
            </a:r>
            <a:r>
              <a:rPr lang="en-US" altLang="ko-KR"/>
              <a:t>010-9057-4680</a:t>
            </a:r>
          </a:p>
          <a:p>
            <a:pPr lvl="0" algn="l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 fontScale="85000" lnSpcReduction="10000"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대체재 간 수요곡선                                  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보완재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간 수요곡선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수요함수와 수요곡선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수요함수란 수요량과 수요량에 영향을 미치는 것 사이의 관계를 수학적으로 나타낸 것이다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en-US" altLang="ko-KR" sz="19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Qd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f(P; </a:t>
            </a:r>
            <a:r>
              <a:rPr lang="en-US" altLang="ko-KR" sz="19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Prg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Y, Cp)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900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Qd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 수요량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P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 가격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900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Prg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 관련재의 가격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 소득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Cp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 소비자의 선호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(Consumer preferences)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나타내는 수요방정식이라 할 수 있다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식에서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우변을 수요함수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 부른다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이와 같은 수요함수에서 그 상품의 가격을 제외한 다른 요인들이 모두 변화하지 않는다고 가정하면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수요량과 가격 사이의 관계를 유도하여 가격과 수요량을 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차원 평면에 그림으로 표현할 수 있을 것이다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9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9883FB2-8392-46A9-8EDD-49FE4747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147505"/>
            <a:ext cx="2315288" cy="17047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CEE3006-E036-47AF-A71A-4FC76280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76" y="1099245"/>
            <a:ext cx="2405202" cy="17530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2796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 fontScale="850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수요함수에서 세미콜론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(;)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그 뒤의 변수들이 일정하게 유지된다는 것을 뜻한다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이것은 한 공간에 수요곡선을 그리기 위해서다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단순한 예로 </a:t>
            </a:r>
            <a:r>
              <a:rPr lang="en-US" altLang="ko-KR" sz="2000" b="1" kern="100" spc="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Qd</a:t>
            </a:r>
            <a:r>
              <a:rPr lang="en-US" altLang="ko-KR" sz="2000" b="1" kern="10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365 - P - 30Prg + 1.5Y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여기서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365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수요에 영향을 미치는 모든 다른 요인들로 인한 것이며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가격이다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수요의 법칙에 따라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계수는 음의 값을 갖는다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관련재는 </a:t>
            </a: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보완재일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수도 대체재일 수도 있다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보완재라면 </a:t>
            </a:r>
            <a:r>
              <a:rPr lang="en-US" altLang="ko-KR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Prg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계수는 예시처럼 음의 값을 가질 것이고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대체재라면 양의 값을 가질 것이다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소득을 뜻하는데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계수가 양의 값이라는 것은 이 재화가 정상재라는 것을 알려준다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소득의 계수가 음의 값일 경우 이 재화는 열등재가 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열등재란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소비자의 소득이 증가함에 따라 수요가 줄어드는 재화를 일컫는다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가격을 제외한 다른 변수들에 값을 다음과 같이 대입해보자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Prg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3, Y = 50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그러면 원래 식은 </a:t>
            </a:r>
            <a:r>
              <a:rPr lang="en-US" altLang="ko-KR" sz="2000" b="1" kern="10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 = 365 - P - 30(3) +1.5(50)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정리하면 다음 식이 나온다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Q = 350 - P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소득이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상승하면 식은 </a:t>
            </a:r>
            <a:r>
              <a:rPr lang="en-US" altLang="ko-KR" sz="2000" b="1" kern="10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 = 365 - P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이처럼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가격을 제외한 다른 변수들의 변화는 수요곡선 자체의 이동을 발생시킨다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8" y="839663"/>
            <a:ext cx="10573624" cy="5178673"/>
          </a:xfrm>
        </p:spPr>
        <p:txBody>
          <a:bodyPr>
            <a:normAutofit fontScale="92500" lnSpcReduction="1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박씨의 돼지고기 수요곡선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박씨의 돼지고기 수요함수는 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돼지고기 수요량 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Q= f(</a:t>
            </a:r>
            <a:r>
              <a:rPr lang="ko-KR" altLang="en-US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돼지고기 가격 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700" kern="100" spc="0" baseline="-25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,: </a:t>
            </a:r>
            <a:r>
              <a:rPr lang="ko-KR" altLang="en-US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소고기 가격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700" kern="100" spc="0" baseline="-25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소득수준 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Y)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 = 9 – 0.001P =&gt; P = 9,000 – 1,000 Q</a:t>
            </a:r>
            <a:r>
              <a:rPr lang="ko-KR" altLang="en-US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식이 성립한다</a:t>
            </a:r>
            <a:r>
              <a:rPr lang="en-US" altLang="ko-KR" sz="17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B9AA7-41F7-446D-9B89-324C4D2972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6" y="1278191"/>
            <a:ext cx="7172938" cy="33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4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1.3 </a:t>
            </a:r>
            <a:r>
              <a:rPr lang="ko-KR" altLang="en-US" sz="20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수요의 결정요인 변화와 수요곡선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그림 </a:t>
            </a:r>
            <a:r>
              <a:rPr lang="en-US" altLang="ko-KR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3-2 </a:t>
            </a: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수요곡선 위의 이동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수요곡선 위의 운동</a:t>
            </a:r>
            <a:r>
              <a:rPr lang="en-US" altLang="ko-KR" sz="1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(movement along the demand curve)</a:t>
            </a:r>
            <a:r>
              <a:rPr lang="ko-KR" altLang="en-US" sz="1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이란 </a:t>
            </a:r>
            <a:r>
              <a:rPr lang="ko-KR" altLang="en-US" sz="1500" b="1" kern="10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요건들이 일정할 때 </a:t>
            </a:r>
            <a:r>
              <a:rPr lang="ko-KR" altLang="en-US" sz="1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해당 재화의 가격변동에 따른 수요량의 변동을 말한다</a:t>
            </a:r>
            <a:r>
              <a:rPr lang="en-US" altLang="ko-KR" sz="1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 . </a:t>
            </a:r>
            <a:r>
              <a:rPr lang="ko-KR" altLang="en-US" sz="1500" kern="100" spc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수요에만 반응한다</a:t>
            </a:r>
            <a:r>
              <a:rPr lang="en-US" altLang="ko-KR" sz="1500" kern="100" spc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500" kern="0" spc="0" dirty="0">
              <a:solidFill>
                <a:srgbClr val="000000"/>
              </a:solidFill>
              <a:effectLst/>
              <a:highlight>
                <a:srgbClr val="00FFFF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B43623B-2BB0-4DFB-9EA2-1E4FB16A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3" y="1659233"/>
            <a:ext cx="7532421" cy="33993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088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 fontScale="62500" lnSpcReduction="20000"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2400" b="1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2400" b="1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3-3 </a:t>
            </a:r>
            <a:r>
              <a:rPr lang="ko-KR" altLang="en-US" sz="2400" b="1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수요곡선의 </a:t>
            </a: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 </a:t>
            </a:r>
            <a:r>
              <a:rPr lang="en-US" altLang="ko-KR" sz="2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600" kern="10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kern="100" spc="0" dirty="0">
                <a:solidFill>
                  <a:srgbClr val="000000"/>
                </a:solidFill>
                <a:effectLst/>
                <a:latin typeface="+mn-ea"/>
              </a:rPr>
              <a:t>수요곡선의 이동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(shifts in the demand curve)</a:t>
            </a:r>
            <a:r>
              <a:rPr lang="ko-KR" altLang="en-US" sz="2600" kern="100" spc="0" dirty="0">
                <a:solidFill>
                  <a:srgbClr val="000000"/>
                </a:solidFill>
                <a:effectLst/>
                <a:latin typeface="+mn-ea"/>
              </a:rPr>
              <a:t>은 수요의 변화에 따라 곡선이 다른 위치로 움직이는 것을 말한다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600" kern="100" spc="0" dirty="0">
                <a:solidFill>
                  <a:srgbClr val="000000"/>
                </a:solidFill>
                <a:effectLst/>
                <a:latin typeface="+mn-ea"/>
              </a:rPr>
              <a:t>수요곡선을 이동시키는 요인으로서는 돼지고기 수요량 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Q= f(</a:t>
            </a:r>
            <a:r>
              <a:rPr lang="ko-KR" altLang="en-US" sz="2600" kern="100" spc="0" dirty="0">
                <a:solidFill>
                  <a:srgbClr val="000000"/>
                </a:solidFill>
                <a:effectLst/>
                <a:latin typeface="+mn-ea"/>
              </a:rPr>
              <a:t>돼지고기 가격 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P</a:t>
            </a:r>
            <a:r>
              <a:rPr lang="en-US" altLang="ko-KR" sz="2600" kern="100" spc="0" baseline="-25000" dirty="0">
                <a:solidFill>
                  <a:srgbClr val="000000"/>
                </a:solidFill>
                <a:effectLst/>
                <a:latin typeface="+mn-ea"/>
              </a:rPr>
              <a:t>P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2600" kern="100" spc="0" dirty="0">
                <a:solidFill>
                  <a:srgbClr val="000000"/>
                </a:solidFill>
                <a:effectLst/>
                <a:latin typeface="+mn-ea"/>
              </a:rPr>
              <a:t>소고기 가격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B</a:t>
            </a:r>
            <a:r>
              <a:rPr lang="en-US" altLang="ko-KR" sz="2600" kern="100" spc="0" baseline="-25000" dirty="0">
                <a:solidFill>
                  <a:srgbClr val="000000"/>
                </a:solidFill>
                <a:effectLst/>
                <a:latin typeface="+mn-ea"/>
              </a:rPr>
              <a:t>P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600" kern="100" spc="0" dirty="0">
                <a:solidFill>
                  <a:srgbClr val="000000"/>
                </a:solidFill>
                <a:effectLst/>
                <a:latin typeface="+mn-ea"/>
              </a:rPr>
              <a:t>소득수준 </a:t>
            </a: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Y)</a:t>
            </a:r>
            <a:endParaRPr lang="ko-KR" altLang="en-US" sz="2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600" kern="100" spc="0" dirty="0">
                <a:solidFill>
                  <a:srgbClr val="000000"/>
                </a:solidFill>
                <a:effectLst/>
                <a:latin typeface="+mn-ea"/>
              </a:rPr>
              <a:t>Q = 9 – 0.001P =&gt; P = 9,000 – 1,000 Q</a:t>
            </a:r>
            <a:endParaRPr lang="ko-KR" altLang="en-US" sz="26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7E597-1999-406D-B088-452440A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1" y="1223004"/>
            <a:ext cx="7995363" cy="34664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3205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 fontScale="47500" lnSpcReduction="20000"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3400" b="1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3400" b="1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3-4 </a:t>
            </a:r>
            <a:r>
              <a:rPr lang="ko-KR" altLang="en-US" sz="3400" b="1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수요곡선의 </a:t>
            </a:r>
            <a:r>
              <a:rPr lang="ko-KR" altLang="en-US" sz="3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 </a:t>
            </a:r>
            <a:r>
              <a:rPr lang="en-US" altLang="ko-KR" sz="3400" b="1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34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2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600" kern="10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600" kern="10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600" kern="100" dirty="0">
              <a:solidFill>
                <a:srgbClr val="000000"/>
              </a:solidFill>
              <a:latin typeface="+mn-ea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kern="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800" kern="100" spc="0" dirty="0">
                <a:solidFill>
                  <a:srgbClr val="000000"/>
                </a:solidFill>
                <a:effectLst/>
                <a:latin typeface="+mn-ea"/>
              </a:rPr>
              <a:t>이제 소득수준은 그대로이지만 소고기 가격이 하락하여 돼지고기보다 좋아하는 소고기를 더 많이 소비하게 되면 돼지고기 수요를 줄이게 된다</a:t>
            </a:r>
            <a:r>
              <a:rPr lang="en-US" altLang="ko-KR" sz="3800" kern="10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3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633D92B-8BA8-4740-98F8-978483DB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1394"/>
            <a:ext cx="8498747" cy="3701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258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 fontScale="92500" lnSpcReduction="10000"/>
          </a:bodyPr>
          <a:lstStyle/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ko-KR" altLang="en-US" sz="17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그림 </a:t>
            </a:r>
            <a:r>
              <a:rPr lang="en-US" altLang="ko-KR" sz="17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3-5 </a:t>
            </a:r>
            <a:r>
              <a:rPr lang="ko-KR" altLang="en-US" sz="17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수요량의 변화와 수요곡선의 이동 </a:t>
            </a:r>
            <a:r>
              <a:rPr lang="en-US" altLang="ko-KR" sz="17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=&gt;</a:t>
            </a:r>
            <a:r>
              <a:rPr lang="ko-KR" altLang="en-US" sz="17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교재 </a:t>
            </a:r>
            <a:r>
              <a:rPr lang="en-US" altLang="ko-KR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p.65, </a:t>
            </a:r>
            <a:r>
              <a:rPr lang="ko-KR" altLang="en-US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소득</a:t>
            </a:r>
            <a:r>
              <a:rPr lang="en-US" altLang="ko-KR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 연관재 가격변화</a:t>
            </a:r>
            <a:r>
              <a:rPr lang="en-US" altLang="ko-KR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 선호</a:t>
            </a:r>
            <a:r>
              <a:rPr lang="en-US" altLang="ko-KR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 인구 </a:t>
            </a:r>
            <a:r>
              <a:rPr lang="en-US" altLang="ko-KR" sz="1700" b="1" kern="100" spc="0">
                <a:solidFill>
                  <a:srgbClr val="0000FF"/>
                </a:solidFill>
                <a:effectLst/>
                <a:latin typeface="맑은 고딕"/>
                <a:ea typeface="맑은 고딕"/>
              </a:rPr>
              <a:t>etc.</a:t>
            </a:r>
            <a:endParaRPr lang="en-US" altLang="ko-KR" sz="1700" b="1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b="1" kern="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>
              <a:solidFill>
                <a:srgbClr val="000000"/>
              </a:solidFill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>
              <a:solidFill>
                <a:srgbClr val="000000"/>
              </a:solidFill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>
              <a:solidFill>
                <a:srgbClr val="000000"/>
              </a:solidFill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>
              <a:solidFill>
                <a:srgbClr val="000000"/>
              </a:solidFill>
              <a:effectLst/>
              <a:latin typeface="함초롬바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담배 수요량을 감소시키는 두 가지 방법 </a:t>
            </a:r>
            <a:r>
              <a:rPr lang="en-US" altLang="ko-KR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윗 그림을 담배의 수요곡선이라고 가정할 때</a:t>
            </a:r>
            <a:r>
              <a:rPr lang="en-US" altLang="ko-KR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담배 수요곡선의 왼쪽 이동 유도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2. </a:t>
            </a:r>
            <a:r>
              <a:rPr lang="ko-KR" altLang="en-US" sz="1700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담배가격 인상</a:t>
            </a:r>
            <a:endParaRPr lang="en-US" altLang="ko-KR" sz="1700" kern="10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6263" y="1172672"/>
            <a:ext cx="9466655" cy="358388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 fontScale="775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 </a:t>
            </a:r>
            <a:r>
              <a:rPr lang="ko-KR" altLang="en-US" sz="31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공급과 공급곡선</a:t>
            </a:r>
            <a:endParaRPr lang="ko-KR" altLang="en-US" sz="3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2.1 </a:t>
            </a:r>
            <a:r>
              <a:rPr lang="ko-KR" altLang="en-US" sz="2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공급의 결정요인</a:t>
            </a:r>
            <a:endParaRPr lang="ko-KR" altLang="en-US" sz="2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공급과 공급량</a:t>
            </a:r>
            <a:endParaRPr lang="ko-KR" altLang="en-US" sz="23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</a:t>
            </a:r>
            <a:endParaRPr lang="ko-KR" altLang="en-US" sz="23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공급량이란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판매할 의사와 능력을 가진 판매자가 특정 가격에 팔려고 하는 재화나 서비스의 실제 수량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을 말한다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공급곡선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(supply curve)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은 공급표를 그래프로 나타낸 것으로 재화나 서비스의 가격과 공급량 사이의 관계를 보여준다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공급의 법칙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(law of supply)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이란 다른 조건이 일정할 때 어떤 재화의 가격이 상승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하락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하면 그 재화의 공급량이 증가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감소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하는 것을 말한다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시장공급량은 모든 재화 또는 서비스 판매자의 공급량을 수평으로 합한 것이다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9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공급의 결정요인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해당 재화의 가격이 하락하면 공급량은 감소하고 가격이 오르면 공급량은 증가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한다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9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다른 상품의 가격변화도 공급에 영향을 줄 수 있다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대체재의 가격상승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하락은 공급자가 대체재의 생산을 증가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감소시키므로 해당 재화의</a:t>
            </a:r>
            <a:r>
              <a:rPr lang="en-US" altLang="ko-KR" sz="1900" kern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공급이 </a:t>
            </a:r>
            <a:endParaRPr lang="en-US" altLang="ko-KR" sz="19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dirty="0">
                <a:solidFill>
                  <a:srgbClr val="000000"/>
                </a:solidFill>
                <a:latin typeface="+mj-ea"/>
                <a:ea typeface="+mj-ea"/>
              </a:rPr>
              <a:t>     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감소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증가한다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보완재의 가격상승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하락은 해당 재화의 공급도 더불어 증가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감소시킨다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9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생산요소의 가격상승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하락은 기업의 채산성이 낮아져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높아져 생산량이 줄어든다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늘어난다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9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4.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상품을 생산하는데 필요한 기술 수준이 급속히 향상된다면 비슷한 수준의 생산비용으로 더 많은 </a:t>
            </a:r>
            <a:endParaRPr lang="en-US" altLang="ko-KR" sz="19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상품을 생산할 수 있다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9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5. </a:t>
            </a:r>
            <a:r>
              <a:rPr lang="ko-KR" altLang="en-US" sz="19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미래에 가격이 상승할 것이라는 기대감은 공급자의 재고량 증가로 공급량은 줄어든다</a:t>
            </a:r>
            <a:r>
              <a:rPr lang="en-US" altLang="ko-KR" sz="19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33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2.2 </a:t>
            </a: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공급함수와 공급곡선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양돈업자 김씨의 돼지고기 공급함수는 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돼지고기 공급량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Q= f(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돼지고기 가격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P</a:t>
            </a:r>
            <a:r>
              <a:rPr lang="en-US" altLang="ko-KR" sz="1600" kern="100" spc="0" baseline="-25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P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,: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다른 상품의 가격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소고기 가격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)B</a:t>
            </a:r>
            <a:r>
              <a:rPr lang="en-US" altLang="ko-KR" sz="1600" kern="100" spc="0" baseline="-25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P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생산요소 가격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P</a:t>
            </a:r>
            <a:r>
              <a:rPr lang="en-US" altLang="ko-KR" sz="1600" kern="100" spc="0" baseline="-25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C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기술 수준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T</a:t>
            </a:r>
            <a:r>
              <a:rPr lang="en-US" altLang="ko-KR" sz="1600" kern="100" spc="0" baseline="-25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L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)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Q = 0.001P-3(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공급폐색가격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=&gt; P = 1,000 Q + 3,000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식이 성립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돼지고기 공급량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Q= f(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돼지고기 가격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1600" kern="100" spc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돼지사료 가격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</a:t>
            </a:r>
            <a:r>
              <a:rPr lang="en-US" altLang="ko-KR" sz="1600" kern="100" spc="0" baseline="-250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김씨의 돼지고기 공급곡선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b="1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00" y="3293326"/>
            <a:ext cx="6009086" cy="275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990EC-7AB8-4784-9566-61A9DB43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778"/>
          </a:xfrm>
        </p:spPr>
        <p:txBody>
          <a:bodyPr/>
          <a:lstStyle/>
          <a:p>
            <a:r>
              <a:rPr lang="ko-KR" altLang="en-US" b="1" dirty="0"/>
              <a:t>제 </a:t>
            </a:r>
            <a:r>
              <a:rPr lang="en-US" altLang="ko-KR" b="1" dirty="0"/>
              <a:t>3</a:t>
            </a:r>
            <a:r>
              <a:rPr lang="ko-KR" altLang="en-US" b="1" dirty="0"/>
              <a:t>장 시장의 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FFF09-F221-4494-B4DA-93BEAA22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294"/>
            <a:ext cx="10515600" cy="4876669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sz="2400" b="1" dirty="0"/>
              <a:t>수요와 수요곡선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    1.1 </a:t>
            </a:r>
            <a:r>
              <a:rPr lang="ko-KR" altLang="en-US" sz="2400" b="1" dirty="0"/>
              <a:t>수요의 결정요인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    1.2 </a:t>
            </a:r>
            <a:r>
              <a:rPr lang="ko-KR" altLang="en-US" sz="2400" b="1" dirty="0"/>
              <a:t>수요함수와 수요곡선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    1.3 </a:t>
            </a:r>
            <a:r>
              <a:rPr lang="ko-KR" altLang="en-US" sz="2400" b="1" dirty="0"/>
              <a:t>수요의 결정요인 변화와 수요곡선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공급과 공급곡선</a:t>
            </a:r>
            <a:endParaRPr lang="en-US" altLang="ko-KR" sz="2400" b="1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2.1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공급의 결정요인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2.2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공급함수와 공급곡선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2.3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공급의 결정요인 변화와 공급곡선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3. </a:t>
            </a:r>
            <a:r>
              <a:rPr lang="ko-KR" altLang="en-US" sz="2400" b="1" dirty="0"/>
              <a:t>시장의 균형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    3.1 </a:t>
            </a:r>
            <a:r>
              <a:rPr lang="ko-KR" altLang="en-US" sz="2400" b="1" dirty="0"/>
              <a:t>시장의 균형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    3.2 </a:t>
            </a:r>
            <a:r>
              <a:rPr lang="ko-KR" altLang="en-US" sz="2400" b="1" dirty="0"/>
              <a:t>시장과 사회적 이득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560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000" kern="100" spc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공급곡선의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의미</a:t>
            </a:r>
            <a:r>
              <a:rPr lang="en-US" sz="1800" b="1" i="0" u="none" strike="noStrike" dirty="0">
                <a:solidFill>
                  <a:srgbClr val="000000"/>
                </a:solidFill>
                <a:cs typeface="함초롬바탕"/>
              </a:rPr>
              <a:t> 69p</a:t>
            </a:r>
            <a:endParaRPr sz="1800" b="1" i="0" u="none" strike="noStrike" dirty="0">
              <a:solidFill>
                <a:srgbClr val="000000"/>
              </a:solidFill>
              <a:cs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​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다른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조건이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일정하다는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가정하에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공급능력을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갖춘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공급자가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일정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기간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동안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(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유량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)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특정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상품을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공급하고자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하는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최대수량이다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. 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즉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공급량은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사전적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의사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표시량이다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.</a:t>
            </a:r>
          </a:p>
          <a:p>
            <a:pPr lvl="1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공급곡선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위의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점은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그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상품의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가격에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대응하는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공급량을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의미한다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.</a:t>
            </a:r>
          </a:p>
          <a:p>
            <a:pPr marL="0" lvl="1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 i="0" u="none" strike="noStrike" dirty="0">
                <a:solidFill>
                  <a:srgbClr val="000000"/>
                </a:solidFill>
              </a:rPr>
              <a:t>      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2.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공급곡선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위의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점은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생산자가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최소한으로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받고자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하는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금액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, 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즉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,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돼지고기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공급의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</a:p>
          <a:p>
            <a:pPr marL="0" lvl="1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 i="0" u="none" strike="noStrike" dirty="0">
                <a:solidFill>
                  <a:srgbClr val="000000"/>
                </a:solidFill>
                <a:cs typeface="함초롬바탕"/>
              </a:rPr>
              <a:t>        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한계비용으로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해석할</a:t>
            </a:r>
            <a:r>
              <a:rPr sz="1800" b="1" i="0" u="none" strike="noStrike" dirty="0">
                <a:solidFill>
                  <a:srgbClr val="000000"/>
                </a:solidFill>
                <a:cs typeface="함초롬바탕"/>
              </a:rPr>
              <a:t> 수 </a:t>
            </a:r>
            <a:r>
              <a:rPr sz="1800" b="1" i="0" u="none" strike="noStrike" dirty="0" err="1">
                <a:solidFill>
                  <a:srgbClr val="000000"/>
                </a:solidFill>
                <a:cs typeface="함초롬바탕"/>
              </a:rPr>
              <a:t>있다</a:t>
            </a:r>
            <a:r>
              <a:rPr lang="EN-US" sz="1800" b="1" i="0" u="none" strike="noStrike" dirty="0">
                <a:solidFill>
                  <a:srgbClr val="000000"/>
                </a:solidFill>
              </a:rPr>
              <a:t>. </a:t>
            </a:r>
            <a:endParaRPr lang="EN-US" sz="1800" b="1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800" b="1" kern="100" spc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kern="0" spc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2.3 </a:t>
            </a:r>
            <a:r>
              <a:rPr lang="ko-KR" altLang="en-US" sz="24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공급의 결정요인 변화와 공급곡선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공급곡선 위의 운동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어느 동네에 커피전문점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A, B, C, 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가 있다고 가정하자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커피전문점의 기본 메뉴인 아메리카노 한 잔당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원 일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C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잔을 생산 공급할 의사가 있고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그 가격에 채산성이 없어 공급하지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그러나 가격이 차츰 상승하여 한 잔에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원이면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가 공급량을 늘리는 것은 물론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공급자인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B, C, 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도 커피 생산과 공급에 뛰어들어 공급한다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가격이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원일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A, B, C, 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각각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500, 400, 300, 200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잔을 공급한다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이때 이 동네의 커피 총공급량은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1,400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잔이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가격이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7,000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원에서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원으로 하락하면 커피 공급량은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3,000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2,200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잔으로 감소한다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28B9270-9DB9-4EB2-B3A6-3EC35610B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8" y="2895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8559B49-9D63-4EF8-BDD9-E307C8F00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91202"/>
              </p:ext>
            </p:extLst>
          </p:nvPr>
        </p:nvGraphicFramePr>
        <p:xfrm>
          <a:off x="3520867" y="3612667"/>
          <a:ext cx="4486542" cy="2595186"/>
        </p:xfrm>
        <a:graphic>
          <a:graphicData uri="http://schemas.openxmlformats.org/drawingml/2006/table">
            <a:tbl>
              <a:tblPr/>
              <a:tblGrid>
                <a:gridCol w="747757">
                  <a:extLst>
                    <a:ext uri="{9D8B030D-6E8A-4147-A177-3AD203B41FA5}">
                      <a16:colId xmlns:a16="http://schemas.microsoft.com/office/drawing/2014/main" val="982740956"/>
                    </a:ext>
                  </a:extLst>
                </a:gridCol>
                <a:gridCol w="747757">
                  <a:extLst>
                    <a:ext uri="{9D8B030D-6E8A-4147-A177-3AD203B41FA5}">
                      <a16:colId xmlns:a16="http://schemas.microsoft.com/office/drawing/2014/main" val="3578063541"/>
                    </a:ext>
                  </a:extLst>
                </a:gridCol>
                <a:gridCol w="747757">
                  <a:extLst>
                    <a:ext uri="{9D8B030D-6E8A-4147-A177-3AD203B41FA5}">
                      <a16:colId xmlns:a16="http://schemas.microsoft.com/office/drawing/2014/main" val="1560114161"/>
                    </a:ext>
                  </a:extLst>
                </a:gridCol>
                <a:gridCol w="747757">
                  <a:extLst>
                    <a:ext uri="{9D8B030D-6E8A-4147-A177-3AD203B41FA5}">
                      <a16:colId xmlns:a16="http://schemas.microsoft.com/office/drawing/2014/main" val="2628525965"/>
                    </a:ext>
                  </a:extLst>
                </a:gridCol>
                <a:gridCol w="747757">
                  <a:extLst>
                    <a:ext uri="{9D8B030D-6E8A-4147-A177-3AD203B41FA5}">
                      <a16:colId xmlns:a16="http://schemas.microsoft.com/office/drawing/2014/main" val="1043929810"/>
                    </a:ext>
                  </a:extLst>
                </a:gridCol>
                <a:gridCol w="747757">
                  <a:extLst>
                    <a:ext uri="{9D8B030D-6E8A-4147-A177-3AD203B41FA5}">
                      <a16:colId xmlns:a16="http://schemas.microsoft.com/office/drawing/2014/main" val="561838153"/>
                    </a:ext>
                  </a:extLst>
                </a:gridCol>
              </a:tblGrid>
              <a:tr h="2404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공급량</a:t>
                      </a:r>
                      <a:endParaRPr lang="ko-KR" alt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2727"/>
                  </a:ext>
                </a:extLst>
              </a:tr>
              <a:tr h="253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  <a:endParaRPr lang="ko-KR" alt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102878"/>
                  </a:ext>
                </a:extLst>
              </a:tr>
              <a:tr h="789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8820"/>
                  </a:ext>
                </a:extLst>
              </a:tr>
              <a:tr h="253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607568"/>
                  </a:ext>
                </a:extLst>
              </a:tr>
              <a:tr h="253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7778"/>
                  </a:ext>
                </a:extLst>
              </a:tr>
              <a:tr h="253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035153"/>
                  </a:ext>
                </a:extLst>
              </a:tr>
              <a:tr h="253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552100"/>
                  </a:ext>
                </a:extLst>
              </a:tr>
              <a:tr h="253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2,600</a:t>
                      </a:r>
                      <a:endParaRPr lang="en-US" sz="1200" b="1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446231"/>
                  </a:ext>
                </a:extLst>
              </a:tr>
              <a:tr h="253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  <a:endParaRPr 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565719"/>
                  </a:ext>
                </a:extLst>
              </a:tr>
            </a:tbl>
          </a:graphicData>
        </a:graphic>
      </p:graphicFrame>
      <p:sp>
        <p:nvSpPr>
          <p:cNvPr id="20" name="Rectangle 9">
            <a:extLst>
              <a:ext uri="{FF2B5EF4-FFF2-40B4-BE49-F238E27FC236}">
                <a16:creationId xmlns:a16="http://schemas.microsoft.com/office/drawing/2014/main" id="{5C659542-A433-4AC7-B151-FEE0AF05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8" y="2895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FCC4F12A-074F-4620-BEBB-83877399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89" y="3671370"/>
            <a:ext cx="2774831" cy="22179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406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교재에서 다른 모든 요인들이 변화하지 않을 때 양돈업자 김씨는 돼지고기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근의 가격의 변화에 따라 공급량을 다음과 같이 변화시킬 의향이 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1297C-58E6-4F8E-B341-8CFD918D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81" y="1776679"/>
            <a:ext cx="10286838" cy="42466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537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공급곡선의 이동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이제 우리는 다른 요인들은 변화하지 않는다는 가정을 완화하여 </a:t>
            </a:r>
            <a:r>
              <a:rPr lang="ko-KR" altLang="en-US" sz="14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다른 요인들이 변하면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교재에서 보듯이 돼지사료의 가격이 하락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상승하면 돼지고기 공급곡선이 우측으로 또는 좌측으로 이동함을 보여주고 있다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2233D77-9E19-47E2-A791-4AF5E89B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4125"/>
            <a:ext cx="9649489" cy="41962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8541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A78D4-CC37-4164-A9F6-D99BC1E8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662730"/>
            <a:ext cx="10590402" cy="5545123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EC89B3-E479-4C83-9A61-A00A9877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42" y="814239"/>
            <a:ext cx="5799570" cy="2614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74138ADC-384B-42B4-91CD-B3B1BCA0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42" y="3580508"/>
            <a:ext cx="5799570" cy="25143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046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 fontScale="250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4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공급곡선의 이동을 가져오는 변수들</a:t>
            </a:r>
            <a:endParaRPr lang="en-US" altLang="ko-KR" sz="64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투입 요소 가격</a:t>
            </a: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(input prices)</a:t>
            </a:r>
            <a:endParaRPr lang="ko-KR" altLang="en-US" sz="5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투입 요소의 가격이 높아지면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생산비용의 상승으로 이윤이 감소하므로 주어진 가격에서 공급량을 줄임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공급곡선이 왼쪽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endParaRPr lang="en-US" altLang="ko-KR" sz="5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5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(technology)</a:t>
            </a:r>
            <a:endParaRPr lang="ko-KR" altLang="en-US" sz="5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기술 진보는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생산비용의 절감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가져와 주어진 가격에서 공급을 </a:t>
            </a:r>
            <a:r>
              <a:rPr lang="ko-KR" altLang="en-US" sz="55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증대시킨다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공급곡선을 오른쪽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이동시킨다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5500" b="1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미래에 대한 기대</a:t>
            </a:r>
            <a:endParaRPr lang="ko-KR" altLang="en-US" sz="5500" b="1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 가격의 상승이 예상되면 현재의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공급량을 줄인다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–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공급곡선 왼쪽</a:t>
            </a:r>
            <a:endParaRPr lang="ko-KR" altLang="en-US" sz="55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판매자의 수</a:t>
            </a:r>
            <a:endParaRPr lang="ko-KR" altLang="en-US" sz="5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판매자의 수가 증가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하면 시장공급도 증가 </a:t>
            </a:r>
            <a:r>
              <a:rPr lang="en-US" altLang="ko-KR" sz="5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500" kern="1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공급곡선 오른쪽</a:t>
            </a:r>
            <a:endParaRPr lang="ko-KR" altLang="en-US" sz="55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55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 재화 및 서비스의 가격</a:t>
            </a:r>
            <a:endParaRPr lang="ko-KR" altLang="en-US" sz="55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석유정제공장에서 원유를 정제하여 휘발유와 난방유를 생산하는데 </a:t>
            </a:r>
            <a:r>
              <a:rPr lang="ko-KR" altLang="en-US" sz="5500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난방유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가격이 하락하면 휘발유생산이 늘어나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휘발유 </a:t>
            </a:r>
            <a:endParaRPr lang="en-US" altLang="ko-KR" sz="5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공급곡선이 오른쪽으로 이동한다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원유와 천연가스가 함께 채굴될 때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천연가스 가격이 오르면 원유채취가 증가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하여 원유공급 곡선이 오른쪽으로 이동한다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조건이 같고 기업의 생산요소 이동이 자유로울 경우 다른 재화의 가격이</a:t>
            </a:r>
            <a:r>
              <a:rPr lang="ko-KR" altLang="en-US" sz="55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상승하면 가격이 상승하지 않은 재화의 </a:t>
            </a:r>
            <a:endParaRPr lang="en-US" altLang="ko-KR" sz="55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공급이 감소한다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현대자동차 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5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SUV</a:t>
            </a:r>
            <a:r>
              <a:rPr lang="ko-KR" altLang="en-US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가격이 오르면 일반승용차 공급감소</a:t>
            </a:r>
            <a:r>
              <a:rPr lang="en-US" altLang="ko-KR" sz="55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5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01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20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시장의 균형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시장의 수요와 공급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앞에서 살펴본 수요와 공급은 개인 박씨의 돼지고기 수요와 </a:t>
            </a:r>
            <a:r>
              <a:rPr lang="ko-KR" altLang="en-US" sz="1600" kern="100" dirty="0">
                <a:solidFill>
                  <a:srgbClr val="000000"/>
                </a:solidFill>
                <a:latin typeface="+mj-ea"/>
                <a:ea typeface="+mj-ea"/>
              </a:rPr>
              <a:t>양돈업자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김씨라는 생산자 개인의 돼지고기 공급과 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공급곡선이었다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이와 같은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소비자 개인의 개별수요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와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공급자 개인의 개별공급이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합쳐진 시장 전체의 수요는 시장수요라고 하며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개별공급이 합쳐진 시장 전체의 공급은 시장공급이라 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시장수요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시장공급 상관없이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 err="1">
                <a:solidFill>
                  <a:srgbClr val="000000"/>
                </a:solidFill>
                <a:latin typeface="+mj-ea"/>
                <a:ea typeface="+mj-ea"/>
              </a:rPr>
              <a:t>소비자간의</a:t>
            </a:r>
            <a:r>
              <a:rPr lang="en-US" altLang="ko-KR" sz="1600" kern="1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kern="100" dirty="0" err="1">
                <a:solidFill>
                  <a:srgbClr val="000000"/>
                </a:solidFill>
                <a:latin typeface="+mj-ea"/>
                <a:ea typeface="+mj-ea"/>
              </a:rPr>
              <a:t>생산자간의</a:t>
            </a:r>
            <a:r>
              <a:rPr lang="ko-KR" altLang="en-US" sz="1600" kern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1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kern="100" dirty="0">
                <a:solidFill>
                  <a:srgbClr val="000000"/>
                </a:solidFill>
                <a:latin typeface="+mj-ea"/>
                <a:ea typeface="+mj-ea"/>
              </a:rPr>
              <a:t>동일한 가격상에</a:t>
            </a:r>
            <a:endParaRPr lang="en-US" altLang="ko-KR" sz="1600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개별 수요 와 개별 공급의 합으로 시장곡선을 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+mj-ea"/>
                <a:ea typeface="+mj-ea"/>
              </a:rPr>
              <a:t>그린다</a:t>
            </a:r>
            <a:r>
              <a:rPr lang="en-US" altLang="ko-KR" sz="1600" kern="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                                                                                  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4E35FAAD-CD0D-4989-8FE7-5D748A30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48" y="2977973"/>
            <a:ext cx="5929152" cy="30579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000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사유재와 공공재의 차이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b="1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kern="100" dirty="0">
                <a:solidFill>
                  <a:srgbClr val="000000"/>
                </a:solidFill>
                <a:latin typeface="+mj-ea"/>
                <a:ea typeface="+mj-ea"/>
              </a:rPr>
              <a:t>                                                                      </a:t>
            </a:r>
            <a:r>
              <a:rPr lang="ko-KR" altLang="en-US" sz="1600" b="1" kern="100" dirty="0" err="1">
                <a:solidFill>
                  <a:srgbClr val="000000"/>
                </a:solidFill>
                <a:latin typeface="+mj-ea"/>
                <a:ea typeface="+mj-ea"/>
              </a:rPr>
              <a:t>ㄱ공공재는</a:t>
            </a:r>
            <a:r>
              <a:rPr lang="ko-KR" altLang="en-US" sz="1600" b="1" kern="100" dirty="0">
                <a:solidFill>
                  <a:srgbClr val="000000"/>
                </a:solidFill>
                <a:latin typeface="+mj-ea"/>
                <a:ea typeface="+mj-ea"/>
              </a:rPr>
              <a:t> 수직으로 더한다</a:t>
            </a:r>
            <a:r>
              <a:rPr lang="en-US" altLang="ko-KR" sz="1600" b="1" kern="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kern="100" dirty="0">
                <a:solidFill>
                  <a:srgbClr val="000000"/>
                </a:solidFill>
                <a:latin typeface="+mj-ea"/>
                <a:ea typeface="+mj-ea"/>
              </a:rPr>
              <a:t>                                                                         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b="1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b="1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kern="100" spc="0" dirty="0">
              <a:solidFill>
                <a:srgbClr val="000000"/>
              </a:solidFill>
              <a:effectLst/>
              <a:latin typeface="함초롬바탕"/>
              <a:ea typeface="함초롬바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위 그림은 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사용재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사유재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)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와 공공재의 차이를 보인다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사용재가 쌀이라면 </a:t>
            </a:r>
            <a:r>
              <a:rPr lang="en-US" altLang="ko-KR" sz="1600" kern="100" spc="0" dirty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A</a:t>
            </a:r>
            <a:r>
              <a:rPr lang="ko-KR" altLang="en-US" sz="1600" kern="100" spc="0" dirty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와 </a:t>
            </a:r>
            <a:r>
              <a:rPr lang="en-US" altLang="ko-KR" sz="1600" kern="100" spc="0" dirty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B</a:t>
            </a:r>
            <a:r>
              <a:rPr lang="ko-KR" altLang="en-US" sz="1600" kern="100" spc="0" dirty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는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 동일한 가격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P</a:t>
            </a:r>
            <a:r>
              <a:rPr lang="ko-KR" altLang="en-US" sz="1600" b="1" kern="100" spc="0" baseline="3000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*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에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Q</a:t>
            </a:r>
            <a:r>
              <a:rPr lang="en-US" altLang="ko-KR" sz="1600" b="1" kern="100" spc="0" baseline="-2500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A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와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Q</a:t>
            </a:r>
            <a:r>
              <a:rPr lang="en-US" altLang="ko-KR" sz="1600" b="1" kern="100" spc="0" baseline="-2500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B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의 수량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을 수요하고 공공재가 도로라면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A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와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B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는 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동일한 수량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Z</a:t>
            </a:r>
            <a:r>
              <a:rPr lang="ko-KR" altLang="en-US" sz="1600" b="1" kern="100" spc="0" baseline="3000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*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에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P</a:t>
            </a:r>
            <a:r>
              <a:rPr lang="en-US" altLang="ko-KR" sz="1600" b="1" kern="100" spc="0" baseline="-2500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A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와 </a:t>
            </a:r>
            <a:r>
              <a:rPr lang="en-US" altLang="ko-KR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P</a:t>
            </a:r>
            <a:r>
              <a:rPr lang="en-US" altLang="ko-KR" sz="1600" b="1" kern="100" spc="0" baseline="-2500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B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의 가격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을 지불한다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예를 들어 인천공항으로 가는 고속도로에 화물차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버스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승용차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경차의 통행료가 다른 것으로 설명될 수 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트럭이든 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버스든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동일한 도로를 지나서 인천공항에 도달하는 것이다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/>
              <a:ea typeface="맑은 고딕"/>
            </a:endParaRP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632" y="1776840"/>
            <a:ext cx="5840368" cy="22016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시장의 균형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시장균형가격의 결정 과정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우리는 박씨의 돼지고기 수요함수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Qd = 9 – 0.001P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와 양돈업자 김씨의 돼지고기 공급함수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Qs = 0.001P-3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을 알고 있다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시장의 균형은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Qd = Qs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에서 이루어진다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따라서 </a:t>
            </a:r>
            <a:r>
              <a:rPr lang="en-US" altLang="ko-KR" sz="1400" b="1" kern="10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9 – 0.001P = 0.001P-3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일 때 시장균형이 이루어진다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가격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P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의 함수로 정리하기 위해 이항하면 </a:t>
            </a:r>
            <a:r>
              <a:rPr lang="en-US" altLang="ko-KR" sz="1400" b="1" kern="10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0.002P = 12 =&gt; P=6,000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원이 된다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따라서 가격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P=6,000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을 수요함수와 공급함수에 대입하면 수요량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Qd = 3, 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공급량 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Qs = 3</a:t>
            </a: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이 되어 시장은 균형을 이루게 된다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/>
              <a:ea typeface="맑은 고딕"/>
            </a:endParaRPr>
          </a:p>
        </p:txBody>
      </p:sp>
      <p:pic>
        <p:nvPicPr>
          <p:cNvPr id="5" name="Picture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4056" y="3017651"/>
            <a:ext cx="6879609" cy="297415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시장의 균형과 </a:t>
            </a:r>
            <a:r>
              <a:rPr lang="ko-KR" altLang="en-US" sz="16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보이지 않는 </a:t>
            </a:r>
            <a:r>
              <a:rPr lang="ko-KR" altLang="en-US" sz="1600" b="1" kern="100" dirty="0">
                <a:solidFill>
                  <a:srgbClr val="FF0000"/>
                </a:solidFill>
                <a:latin typeface="+mj-ea"/>
                <a:ea typeface="+mj-ea"/>
              </a:rPr>
              <a:t>손</a:t>
            </a: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600" b="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초과</a:t>
            </a:r>
            <a:r>
              <a:rPr lang="ko-KR" altLang="en-US"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수요</a:t>
            </a:r>
            <a:r>
              <a:rPr lang="en-US" altLang="ko-KR"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/</a:t>
            </a:r>
            <a:r>
              <a:rPr sz="1600" b="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공급이</a:t>
            </a:r>
            <a:r>
              <a:rPr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해소되어</a:t>
            </a:r>
            <a:r>
              <a:rPr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균형상태를</a:t>
            </a:r>
            <a:r>
              <a:rPr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찾게</a:t>
            </a:r>
            <a:r>
              <a:rPr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되는</a:t>
            </a:r>
            <a:r>
              <a:rPr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것을</a:t>
            </a:r>
            <a:r>
              <a:rPr sz="1600" b="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시장의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안정화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과정이라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하고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핵심적인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역할은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가격이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담당</a:t>
            </a:r>
            <a:r>
              <a:rPr lang="en-US" altLang="ko-KR" sz="1600" b="0" i="0" u="none" strike="noStrike" dirty="0">
                <a:solidFill>
                  <a:srgbClr val="000000"/>
                </a:solidFill>
                <a:cs typeface="함초롬바탕"/>
              </a:rPr>
              <a:t>.</a:t>
            </a:r>
            <a:r>
              <a:rPr lang="EN-US" sz="1600" b="0" i="0" u="none" strike="noStrike" dirty="0">
                <a:solidFill>
                  <a:srgbClr val="000000"/>
                </a:solidFill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이를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가격기구에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의한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자원배분이라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하며</a:t>
            </a:r>
            <a:r>
              <a:rPr lang="EN-US" sz="1600" b="0" i="0" u="none" strike="noStrike" dirty="0">
                <a:solidFill>
                  <a:srgbClr val="000000"/>
                </a:solidFill>
              </a:rPr>
              <a:t>,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이와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같은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가격의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역할을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 err="1">
                <a:solidFill>
                  <a:srgbClr val="000000"/>
                </a:solidFill>
                <a:cs typeface="함초롬바탕"/>
              </a:rPr>
              <a:t>표현한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것</a:t>
            </a:r>
            <a:r>
              <a:rPr lang="ko-KR" altLang="en-US"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cs typeface="함초롬바탕"/>
              </a:rPr>
              <a:t>=&gt;</a:t>
            </a:r>
            <a:r>
              <a:rPr lang="ko-KR" altLang="en-US"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1600" b="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lang="EN-US" sz="1600" b="1" i="0" u="none" strike="noStrike" dirty="0">
                <a:solidFill>
                  <a:srgbClr val="FF0000"/>
                </a:solidFill>
              </a:rPr>
              <a:t>‘</a:t>
            </a:r>
            <a:r>
              <a:rPr sz="1600" b="1" i="0" u="none" strike="noStrike" dirty="0" err="1">
                <a:solidFill>
                  <a:srgbClr val="FF0000"/>
                </a:solidFill>
                <a:cs typeface="함초롬바탕"/>
              </a:rPr>
              <a:t>보이지</a:t>
            </a:r>
            <a:r>
              <a:rPr sz="1600" b="1" i="0" u="none" strike="noStrike" dirty="0">
                <a:solidFill>
                  <a:srgbClr val="FF0000"/>
                </a:solidFill>
                <a:cs typeface="함초롬바탕"/>
              </a:rPr>
              <a:t> </a:t>
            </a:r>
            <a:r>
              <a:rPr sz="1600" b="1" i="0" u="none" strike="noStrike" dirty="0" err="1">
                <a:solidFill>
                  <a:srgbClr val="FF0000"/>
                </a:solidFill>
                <a:cs typeface="함초롬바탕"/>
              </a:rPr>
              <a:t>않는</a:t>
            </a:r>
            <a:r>
              <a:rPr sz="1600" b="1" i="0" u="none" strike="noStrike" dirty="0">
                <a:solidFill>
                  <a:srgbClr val="FF0000"/>
                </a:solidFill>
                <a:cs typeface="함초롬바탕"/>
              </a:rPr>
              <a:t> 손</a:t>
            </a:r>
            <a:r>
              <a:rPr lang="EN-US" sz="1600" b="1" i="0" u="none" strike="noStrike" dirty="0">
                <a:solidFill>
                  <a:srgbClr val="FF0000"/>
                </a:solidFill>
              </a:rPr>
              <a:t>’</a:t>
            </a:r>
            <a:endParaRPr lang="EN-US" sz="1600" b="0" i="0" u="none" strike="noStrike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kern="0" spc="0" dirty="0">
              <a:solidFill>
                <a:srgbClr val="000000"/>
              </a:solidFill>
              <a:effectLst/>
              <a:latin typeface="함초롬바탕"/>
              <a:ea typeface="맑은 고딕"/>
            </a:endParaRPr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00" y="1318024"/>
            <a:ext cx="8334069" cy="375036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077CC-6827-4763-905D-062FD884C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549" y="646716"/>
            <a:ext cx="10514901" cy="5564567"/>
          </a:xfrm>
        </p:spPr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3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1. </a:t>
            </a:r>
            <a:r>
              <a:rPr lang="ko-KR" altLang="en-US" sz="3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수요와 수요곡선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302020204030204"/>
              <a:ea typeface="맑은 고딕 Semilight" panose="020B0502040204020203" pitchFamily="50" charset="-127"/>
              <a:cs typeface="+mn-cs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spc="0" dirty="0">
              <a:solidFill>
                <a:srgbClr val="000000"/>
              </a:solidFill>
              <a:effectLst/>
              <a:latin typeface="+mj-lt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900" b="1" kern="10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1.1 </a:t>
            </a:r>
            <a:r>
              <a:rPr lang="ko-KR" altLang="en-US" sz="2900" b="1" kern="10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수요의 결정요인</a:t>
            </a:r>
            <a:endParaRPr lang="ko-KR" altLang="en-US" sz="2900" kern="0" spc="0" dirty="0">
              <a:solidFill>
                <a:srgbClr val="000000"/>
              </a:solidFill>
              <a:effectLst/>
              <a:latin typeface="+mj-lt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수요와 수요량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(Demand)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경제주체가 구입하고자 하는 욕구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의미한다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여기서 특히 중요한 것은 가격인데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주어진 가격 수준에서 소비자가 일정 기간에 구입하고자 하는 구체적인 최대수량을 수요와 구분하여 ’</a:t>
            </a:r>
            <a:r>
              <a:rPr lang="ko-KR" altLang="en-US" sz="21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수요량‘이라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한다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수요량은 주어진 가격 수준에서 수요자가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일정 기간에 구입할 의사가 있는 최대수량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뜻한다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00" b="1" kern="10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수요는 가격과 수요량이라는 두 변수 사이의 관계를 나타내는 개념으로 수요의 하위개념이 가격과 수요량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되는 것이다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1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1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수요법칙의 조건 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(Melvin and Boyes (2010))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모든 조건이 동일할 때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특정 기간 내에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소비할 의사와 능력이 있고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가격의 상승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하락에 따라 감소</a:t>
            </a: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증가하는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100" b="1" kern="10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잘 정의된 </a:t>
            </a:r>
            <a:r>
              <a:rPr lang="ko-KR" altLang="en-US" sz="21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재화나 서비스의 양</a:t>
            </a:r>
            <a:endParaRPr lang="ko-KR" altLang="en-US" sz="2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C3A14DA-1E0D-EA2F-AADB-CAF2E74EC2A1}"/>
                  </a:ext>
                </a:extLst>
              </p14:cNvPr>
              <p14:cNvContentPartPr/>
              <p14:nvPr/>
            </p14:nvContentPartPr>
            <p14:xfrm>
              <a:off x="2688612" y="2150845"/>
              <a:ext cx="2864160" cy="446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C3A14DA-1E0D-EA2F-AADB-CAF2E74EC2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2772" y="2087485"/>
                <a:ext cx="2895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6AD7610-6AEB-1761-9E9A-339274CDC4AA}"/>
                  </a:ext>
                </a:extLst>
              </p14:cNvPr>
              <p14:cNvContentPartPr/>
              <p14:nvPr/>
            </p14:nvContentPartPr>
            <p14:xfrm>
              <a:off x="3092400" y="2933640"/>
              <a:ext cx="3569040" cy="108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6AD7610-6AEB-1761-9E9A-339274CDC4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6560" y="2870280"/>
                <a:ext cx="3600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9FC4172-AF55-B351-AD25-C0E63DC5E9C9}"/>
                  </a:ext>
                </a:extLst>
              </p14:cNvPr>
              <p14:cNvContentPartPr/>
              <p14:nvPr/>
            </p14:nvContentPartPr>
            <p14:xfrm>
              <a:off x="622440" y="4235400"/>
              <a:ext cx="482760" cy="16387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9FC4172-AF55-B351-AD25-C0E63DC5E9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600" y="4172040"/>
                <a:ext cx="514080" cy="17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A4EA5C0-0815-C67A-A0F3-182B72C82F5E}"/>
                  </a:ext>
                </a:extLst>
              </p14:cNvPr>
              <p14:cNvContentPartPr/>
              <p14:nvPr/>
            </p14:nvContentPartPr>
            <p14:xfrm>
              <a:off x="368280" y="3701880"/>
              <a:ext cx="851400" cy="7880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A4EA5C0-0815-C67A-A0F3-182B72C82F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3638520"/>
                <a:ext cx="882720" cy="9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651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8" y="839663"/>
            <a:ext cx="10573624" cy="5178673"/>
          </a:xfrm>
        </p:spPr>
        <p:txBody>
          <a:bodyPr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 </a:t>
            </a: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시장과 사회적 이득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소비자와 생산자가 시장에 참가하여 얻는 이득을 각각 소비자잉여와 생산자잉여라고 하며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시장에서 거래가 이루어짐으로 인해서 얻는 사회 전체적인 이득을 순사회편익이라고 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소비자잉여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마라톤 선수에게 첫 음료는 효용이 높지만 많이 먹을 수록 효용은 감소한다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EA5390EB-C326-4113-8693-89957AC4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4" y="2139193"/>
            <a:ext cx="6354949" cy="37441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0161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kern="100" spc="0">
                <a:solidFill>
                  <a:srgbClr val="000000"/>
                </a:solidFill>
                <a:effectLst/>
                <a:latin typeface="+mj-ea"/>
                <a:ea typeface="+mj-ea"/>
              </a:rPr>
              <a:t>생산자잉여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재화의 구매자가 재화에 대해 실제로 지불한 가격보다 더 많이 지급할 의사가 있는 것과 같이 재화의 판매자도 그들이 실제로 받은 가격보다 더 낮은 가격에 그것을 판매할 의사가 있다</a:t>
            </a:r>
            <a:r>
              <a:rPr lang="en-US" altLang="ko-KR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그러므로 수요곡선과 소비자잉여에 거의 정확하게 대응되는 공급곡선과 생산자잉여를 구할 수 있다</a:t>
            </a:r>
            <a:r>
              <a:rPr lang="en-US" altLang="ko-KR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공급곡선은 우상향</a:t>
            </a:r>
            <a:r>
              <a:rPr lang="en-US" altLang="ko-KR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右上向</a:t>
            </a:r>
            <a:r>
              <a:rPr lang="en-US" altLang="ko-KR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)</a:t>
            </a:r>
            <a:r>
              <a:rPr lang="ko-KR" altLang="en-US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한다</a:t>
            </a:r>
            <a:r>
              <a:rPr lang="en-US" altLang="ko-KR" sz="14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400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600" b="1" kern="10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생산자잉여</a:t>
            </a:r>
            <a:r>
              <a:rPr lang="ko-KR" altLang="en-US" sz="1500" b="1" kern="10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/>
              <a:ea typeface="맑은 고딕"/>
            </a:endParaRPr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2799" y="2464543"/>
            <a:ext cx="8243509" cy="350838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양돈업자 김씨의 생산자잉여를 구하도록 하자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1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이미 살펴본 바와 같이 </a:t>
            </a:r>
            <a:r>
              <a:rPr lang="en-US" altLang="ko-KR" sz="20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9 – 0.001P = 0.001P-3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일 때 시장균형이 이루어진다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가격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함수로 정리하기 위해 이항하면 </a:t>
            </a:r>
            <a:r>
              <a:rPr lang="en-US" altLang="ko-KR" sz="20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0.002P = 12 =&gt; P=6,000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원이 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따라서 가격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P=6000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을 수요함수와 공급함수에 대입하면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수요량 </a:t>
            </a:r>
            <a:r>
              <a:rPr lang="en-US" altLang="ko-KR" sz="2000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Qd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 = 3,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공급량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Qs = 3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 되어 시장은 균형을 이루게 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양돈업자 김씨는 돼지고기 한 근에 최소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3,000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원 이상은 되어야 돼지고기 생산을 시작한다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(C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점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).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김씨의 생산자잉여는 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(3×3,000)/2 = 4,500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 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(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여기에 단위는 생략하기로 한다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9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98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순사회편익과 시장의 효율성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697CC81E-21A3-4DB0-B816-265A3B2BC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3" y="1315283"/>
            <a:ext cx="8031932" cy="45989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264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“우리가 저녁 식사를 기대할 수 있는 건 푸줏간 주인</a:t>
            </a:r>
            <a:r>
              <a:rPr lang="en-US" altLang="ko-KR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술도가 주인</a:t>
            </a:r>
            <a:r>
              <a:rPr lang="en-US" altLang="ko-KR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빵집 주인의 자비심 덕분이 아니라</a:t>
            </a:r>
            <a:r>
              <a:rPr lang="en-US" altLang="ko-KR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그들이 자기 이익을 챙기려는 생각 덕분이다</a:t>
            </a:r>
            <a:r>
              <a:rPr lang="en-US" altLang="ko-KR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우리는 그들의 박애심이 아니라 자기애에 호소하며</a:t>
            </a:r>
            <a:r>
              <a:rPr lang="en-US" altLang="ko-KR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우리의 필요가 아니라 그들의 이익만을 그들에게 이야기할 뿐이다</a:t>
            </a:r>
            <a:r>
              <a:rPr lang="en-US" altLang="ko-KR" sz="1800" b="1" kern="10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.”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애덤 스미스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(Adam Smith, 1723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년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14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일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~ 1790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년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12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는 스코틀랜드 출신의 영국의 정치경제학자이자 윤리철학자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후대의 여러 분야에 큰 영향을 미친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《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국부론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》(An Inquiry into the Nature and Causes of the Wealth of Nations)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저자이다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고전경제학의 대표적인 이론가인 스미스는 일반적으로 경제학의 아버지로 여겨지며 자본주의와 자유무역에 대한 이론적 심화를 제공했다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83</a:t>
            </a:r>
            <a:r>
              <a:rPr lang="en-US" altLang="ko-KR" sz="2000" kern="1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lang="en-US" altLang="ko-KR" sz="2000" kern="10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9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16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 fontScale="92500" lnSpcReduction="20000"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000" kern="100" spc="0" dirty="0">
              <a:solidFill>
                <a:srgbClr val="000000"/>
              </a:solidFill>
              <a:effectLst/>
              <a:latin typeface="함초롬바탕"/>
              <a:ea typeface="함초롬바탕"/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애덤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스미스는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lang="EN-US" sz="2000" i="0" u="none" strike="noStrike" dirty="0">
                <a:solidFill>
                  <a:srgbClr val="000000"/>
                </a:solidFill>
              </a:rPr>
              <a:t>'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모든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것을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시장에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맡기라</a:t>
            </a:r>
            <a:r>
              <a:rPr lang="EN-US" sz="2000" i="0" u="none" strike="noStrike" dirty="0" err="1">
                <a:solidFill>
                  <a:srgbClr val="000000"/>
                </a:solidFill>
              </a:rPr>
              <a:t>'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극단적인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시장자유주의자가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아니라</a:t>
            </a:r>
            <a:r>
              <a:rPr lang="EN-US" sz="2000" i="0" u="none" strike="noStrike" dirty="0">
                <a:solidFill>
                  <a:srgbClr val="000000"/>
                </a:solidFill>
              </a:rPr>
              <a:t>,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당시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중상주의자들이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정부와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손을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잡고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독점을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하는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등의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폐해가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있었기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때문에</a:t>
            </a:r>
            <a:r>
              <a:rPr lang="EN-US" sz="2000" i="0" u="none" strike="noStrike" dirty="0">
                <a:solidFill>
                  <a:srgbClr val="000000"/>
                </a:solidFill>
                <a:highlight>
                  <a:srgbClr val="FFFF00"/>
                </a:highlight>
              </a:rPr>
              <a:t>, '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차라리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개인에게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시장을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맡기면</a:t>
            </a:r>
            <a:r>
              <a:rPr lang="EN-US" sz="2000" i="0" u="none" strike="noStrike" dirty="0">
                <a:solidFill>
                  <a:srgbClr val="000000"/>
                </a:solidFill>
                <a:highlight>
                  <a:srgbClr val="FFFF00"/>
                </a:highlight>
              </a:rPr>
              <a:t>,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부패한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정부의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독점적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행태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보다는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낫지</a:t>
            </a:r>
            <a:r>
              <a:rPr sz="2000" i="0" u="none" strike="noStrike" dirty="0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  <a:cs typeface="함초롬바탕"/>
              </a:rPr>
              <a:t>않겠냐</a:t>
            </a:r>
            <a:r>
              <a:rPr lang="EN-US" sz="2000" i="0" u="none" strike="noStrike" dirty="0" err="1">
                <a:solidFill>
                  <a:srgbClr val="000000"/>
                </a:solidFill>
                <a:highlight>
                  <a:srgbClr val="FFFF00"/>
                </a:highlight>
              </a:rPr>
              <a:t>'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맥락과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상황에서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말했다는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점을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이해해야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한다</a:t>
            </a:r>
            <a:r>
              <a:rPr lang="EN-US" sz="2000" i="0" u="none" strike="noStrike" dirty="0">
                <a:solidFill>
                  <a:srgbClr val="000000"/>
                </a:solidFill>
              </a:rPr>
              <a:t>.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따라서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애덤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스미스의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lang="EN-US" sz="2000" i="0" u="none" strike="noStrike" dirty="0">
                <a:solidFill>
                  <a:srgbClr val="000000"/>
                </a:solidFill>
              </a:rPr>
              <a:t>'</a:t>
            </a:r>
            <a:r>
              <a:rPr sz="2000" b="1" i="0" u="none" strike="noStrike" dirty="0" err="1">
                <a:solidFill>
                  <a:srgbClr val="FF0000"/>
                </a:solidFill>
                <a:cs typeface="함초롬바탕"/>
              </a:rPr>
              <a:t>보이지</a:t>
            </a:r>
            <a:r>
              <a:rPr sz="2000" b="1" i="0" u="none" strike="noStrike" dirty="0">
                <a:solidFill>
                  <a:srgbClr val="FF0000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FF0000"/>
                </a:solidFill>
                <a:cs typeface="함초롬바탕"/>
              </a:rPr>
              <a:t>않는</a:t>
            </a:r>
            <a:r>
              <a:rPr sz="2000" b="1" i="0" u="none" strike="noStrike" dirty="0">
                <a:solidFill>
                  <a:srgbClr val="FF0000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FF0000"/>
                </a:solidFill>
                <a:cs typeface="함초롬바탕"/>
              </a:rPr>
              <a:t>손</a:t>
            </a:r>
            <a:r>
              <a:rPr lang="EN-US" sz="2000" i="0" u="none" strike="noStrike" dirty="0" err="1">
                <a:solidFill>
                  <a:srgbClr val="000000"/>
                </a:solidFill>
              </a:rPr>
              <a:t>'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들어</a:t>
            </a:r>
            <a:r>
              <a:rPr lang="EN-US" sz="2000" i="0" u="none" strike="noStrike" dirty="0">
                <a:solidFill>
                  <a:srgbClr val="000000"/>
                </a:solidFill>
              </a:rPr>
              <a:t>,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시장의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독점을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긍정적으로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보는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근거로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사용한다거나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정부의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시장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간섭이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아예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없어야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된다고</a:t>
            </a:r>
            <a:r>
              <a:rPr sz="2000" b="1" i="0" u="none" strike="noStrike" dirty="0">
                <a:solidFill>
                  <a:srgbClr val="0000FF"/>
                </a:solidFill>
                <a:cs typeface="함초롬바탕"/>
              </a:rPr>
              <a:t> </a:t>
            </a:r>
            <a:r>
              <a:rPr sz="2000" b="1" i="0" u="none" strike="noStrike" dirty="0" err="1">
                <a:solidFill>
                  <a:srgbClr val="0000FF"/>
                </a:solidFill>
                <a:cs typeface="함초롬바탕"/>
              </a:rPr>
              <a:t>주장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한다면</a:t>
            </a:r>
            <a:r>
              <a:rPr lang="EN-US" sz="2000" i="0" u="none" strike="noStrike" dirty="0">
                <a:solidFill>
                  <a:srgbClr val="000000"/>
                </a:solidFill>
              </a:rPr>
              <a:t>,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그건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틀린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주장이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된다</a:t>
            </a:r>
            <a:r>
              <a:rPr lang="EN-US" sz="2000" i="0" u="none" strike="noStrike" dirty="0">
                <a:solidFill>
                  <a:srgbClr val="000000"/>
                </a:solidFill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 i="0" u="none" strike="noStrike" dirty="0">
              <a:solidFill>
                <a:srgbClr val="000000"/>
              </a:solidFill>
            </a:endParaRPr>
          </a:p>
          <a:p>
            <a:pPr marL="0" lv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정조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때 큰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홍수가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범람해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곡식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창고가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침수되자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쌀값과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농산물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가격이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폭등했다</a:t>
            </a:r>
            <a:r>
              <a:rPr lang="EN-US" sz="2000" i="0" u="none" strike="noStrike" dirty="0">
                <a:solidFill>
                  <a:srgbClr val="000000"/>
                </a:solidFill>
              </a:rPr>
              <a:t>.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이를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본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정조가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백성들의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배고픔을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해결하고자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쌀값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가격을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제멋대로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올려서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매점매석하는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상인들을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참수하라는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특단의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명을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내렸다</a:t>
            </a:r>
            <a:r>
              <a:rPr lang="EN-US" sz="2000" i="0" u="none" strike="noStrike" dirty="0">
                <a:solidFill>
                  <a:srgbClr val="000000"/>
                </a:solidFill>
              </a:rPr>
              <a:t>. 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이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같은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어명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앞에서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연암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박지원은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직소하기를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lang="EN-US" sz="2000" i="0" u="none" strike="noStrike" dirty="0">
                <a:solidFill>
                  <a:srgbClr val="000000"/>
                </a:solidFill>
              </a:rPr>
              <a:t>"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지금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상인들이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한양에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쌀값이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폭등해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쌀을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가지고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몰려오고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있는데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만약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명을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내린다면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모두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도망을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갈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것이며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백성들은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그것마저도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살 수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없는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상황이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올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것이다</a:t>
            </a:r>
            <a:r>
              <a:rPr lang="EN-US" sz="2000" i="0" u="none" strike="noStrike" dirty="0" err="1">
                <a:solidFill>
                  <a:srgbClr val="000000"/>
                </a:solidFill>
              </a:rPr>
              <a:t>"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고</a:t>
            </a:r>
            <a:r>
              <a:rPr sz="2000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sz="2000" i="0" u="none" strike="noStrike" dirty="0" err="1">
                <a:solidFill>
                  <a:srgbClr val="000000"/>
                </a:solidFill>
                <a:cs typeface="함초롬바탕"/>
              </a:rPr>
              <a:t>진언했다</a:t>
            </a:r>
            <a:r>
              <a:rPr lang="EN-US" sz="2000" i="0" u="none" strike="noStrike" dirty="0">
                <a:solidFill>
                  <a:srgbClr val="000000"/>
                </a:solidFill>
              </a:rPr>
              <a:t>.</a:t>
            </a:r>
            <a:r>
              <a:rPr lang="ko-KR" altLang="en-US" sz="2000" i="0" u="none" strike="noStrike" dirty="0">
                <a:solidFill>
                  <a:srgbClr val="000000"/>
                </a:solidFill>
              </a:rPr>
              <a:t> </a:t>
            </a:r>
            <a:r>
              <a:rPr lang="en-US" altLang="ko-KR" sz="2000" b="1" i="0" u="none" strike="noStrike" dirty="0">
                <a:solidFill>
                  <a:srgbClr val="000000"/>
                </a:solidFill>
              </a:rPr>
              <a:t>=&gt;</a:t>
            </a:r>
            <a:r>
              <a:rPr lang="ko-KR" altLang="en-US" sz="2000" b="1" i="0" u="none" strike="noStrike" dirty="0">
                <a:solidFill>
                  <a:srgbClr val="000000"/>
                </a:solidFill>
              </a:rPr>
              <a:t> </a:t>
            </a:r>
            <a:r>
              <a:rPr lang="ko-KR" altLang="en-US" sz="2000" b="1" i="0" u="none" strike="noStrike" dirty="0">
                <a:solidFill>
                  <a:srgbClr val="FF0000"/>
                </a:solidFill>
              </a:rPr>
              <a:t>정조의 결정은</a:t>
            </a:r>
            <a:r>
              <a:rPr lang="en-US" altLang="ko-KR" sz="2000" b="1" i="0" u="none" strike="noStrike" dirty="0">
                <a:solidFill>
                  <a:srgbClr val="FF0000"/>
                </a:solidFill>
              </a:rPr>
              <a:t>?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000" kern="10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900" b="1" kern="100" spc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88" y="507913"/>
            <a:ext cx="10573624" cy="5842174"/>
          </a:xfrm>
        </p:spPr>
        <p:txBody>
          <a:bodyPr>
            <a:normAutofit fontScale="92500" lnSpcReduction="1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2004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여름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멕시코만에서 세력을 일으킨 허리케인 찰리가 플로리다를 휩쓸고 빠져나갔다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스물두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명이 목숨을 잃고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억 달러에 이르는 손실이 발생했다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뒤이어 가격 폭리 논쟁이 불붙었다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올란도에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있는 어느 주유소는 평소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달러에 팔던 얼음주머니를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달러에 팔았다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가정용 소형발전기를 취급하는 상점에서는 평소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달러 하던 발전기를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2,000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달러에 팔았다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일흔일곱의 할머니는 나이 든 남편과 장애가 있는 딸을 데리고 허리케인을 피해 모텔에 묵었다가 하루 방값으로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달러를 지불해야 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평소 요금은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달러였다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재화와 서비스를 판매하는 사람이 자연재해를 이용해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시장이 견디기만 한다면 어떤 가격을 불러도 상관없는가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자연재해 이후의 가격의 폭등은 당연한 일이다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국가의 공적 지원보다 월 마트의 트럭이 먼저 물건을 지급했다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그런데 이런 상황에서 사람들은 사재기를 하기에 가격은 폭등한다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것은 현실이다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가격을 올리지 못하도록 </a:t>
            </a:r>
            <a:endParaRPr lang="en-US" altLang="ko-KR" sz="16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막는 것은 현실적이지 못 하다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가격은 소비자들은 재화를 </a:t>
            </a:r>
            <a:r>
              <a:rPr lang="ko-KR" altLang="en-US" sz="16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아껴쓰게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되고 공급자들은 이 지역으로 공급을 </a:t>
            </a:r>
            <a:endParaRPr lang="en-US" altLang="ko-KR" sz="16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하러 몰려올 것 이다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한 가게가 폭등 이전의 가격을 받는다 한다면 앞 줄의 소비자는 사고 </a:t>
            </a:r>
            <a:r>
              <a:rPr lang="ko-KR" altLang="en-US" sz="16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뒷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줄은 소비자는 사지 못 하는 </a:t>
            </a:r>
            <a:endParaRPr lang="en-US" altLang="ko-KR" sz="16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상황이 발생한다</a:t>
            </a:r>
            <a: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가장 이상적인 상황은 일시적으로 이득을 취한 공급자가 재난 구호에 돈을 주는 것이 </a:t>
            </a:r>
            <a:br>
              <a:rPr lang="en-US" altLang="ko-KR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이상 적인 상황이다</a:t>
            </a:r>
            <a:r>
              <a:rPr lang="en-US" altLang="ko-KR" sz="1600" kern="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2000" kern="1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마이클 </a:t>
            </a: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샌델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(Michael J. Sandel)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정의란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무엇인가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(Justice: What's the Right Thing to Do?)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9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68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63E7DD-DE9F-4E97-81D9-EC45AA79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09" y="679508"/>
            <a:ext cx="10598791" cy="5497455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3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수요의 결정요인</a:t>
            </a:r>
            <a:endParaRPr lang="ko-KR" altLang="en-US" sz="6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소비자의 구매 의사와 구매 능력에 영향을 미치는 요소와 상황은 무궁무진하다</a:t>
            </a:r>
            <a:r>
              <a:rPr lang="en-US" altLang="ko-KR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다음과 같은 것들이 있다</a:t>
            </a:r>
            <a:r>
              <a:rPr lang="en-US" altLang="ko-KR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6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marR="0" indent="-5143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재화의 가격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수요 관계는 재화의 잠재 가격과 그 가격 하에서 소비되는 </a:t>
            </a:r>
            <a:r>
              <a:rPr lang="ko-KR" altLang="en-US" sz="5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재화량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사이에 있다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 음의 관계가 성립하는데 이것은 가격의 상승이 곧 수요량의 감소를 가져온다는 것을 의미한다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음의 관계로 수요곡선이 </a:t>
            </a:r>
            <a:r>
              <a:rPr lang="ko-KR" altLang="en-US" sz="5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우하향하는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모양을 가진다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가격과 수요량이 음의 관계를 갖는 것은 매우 타당하고 직관적이다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marR="0" indent="-5143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관련재의 가격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연관재의 가격이라고도 한다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b="1" kern="100" spc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관련재에는 보완재와 대체재가 있다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보완재는 본 재화와 같이 사용되는 재화를 말한다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핫도그와 겨자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맥주와 치킨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자동차와 주유소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충전소 등이 있다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완전보완재는 하나의 상품처럼 소비된다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보완재의 가격이 상승하면 본 재화의 수요는 감소한다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수학적으로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수요곡선에서 보완재의 가격을 나타내는 변수는 음의 계수를 갖는다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en-US" altLang="ko-KR" sz="5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Qd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a - P - </a:t>
            </a:r>
            <a:r>
              <a:rPr lang="en-US" altLang="ko-KR" sz="5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Pg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식을 생각하면</a:t>
            </a:r>
            <a:r>
              <a:rPr lang="en-US" altLang="ko-KR" sz="56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여기서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자동차의 수요량이고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자동차의 가격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5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Pg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기름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(gasoline)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가격이다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가용재산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대부분 가용재산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5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세후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재산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많을수록 많은 재화를 구매하려 들 것이다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선호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재화를 소비하고자 하는 욕구가 강할수록 재화를 더 많이 사려고 할 것이다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미래 가격과 소득에 대한 기대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소비자가 재화의 가격이 높아지리라 예상한다면 현재 더 많이 구매하려고 할 것이다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만약 소비자가 미래에 더 많은 소득이 있을 거라 기대할 때 마찬가지로 현재 더 많이 소비하려 할 것이다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인구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인구의 증가는 수요의 증가를 가져올 것이다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6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재화의 성격 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재화가 기본 원자재라면 더 많이 소비할 것이다</a:t>
            </a:r>
            <a:r>
              <a:rPr lang="en-US" altLang="ko-KR" sz="5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38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20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수요함수와 수요곡선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소비성향에 따른 재화의 분류 ⇒ </a:t>
            </a:r>
            <a:r>
              <a:rPr lang="ko-KR" altLang="en-US" sz="1400" b="1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정상재</a:t>
            </a:r>
            <a:r>
              <a:rPr lang="en-US" altLang="ko-KR" sz="1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열등재</a:t>
            </a:r>
            <a:r>
              <a:rPr lang="en-US" altLang="ko-KR" sz="1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기펜재</a:t>
            </a:r>
            <a:r>
              <a:rPr lang="en-US" altLang="ko-KR" sz="1400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정상재</a:t>
            </a:r>
            <a:endParaRPr lang="ko-KR" altLang="en-US" sz="14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正常財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normal goods)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다른 조건이 불변일 때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소득이 증가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함에 따라 수요가 증가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하는 재화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수요의 소득탄력성이 양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(+)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재화를 말한다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정상재의 종류 ⇒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필수재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사치재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필수재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소득이 증가함에 따라 그 소비량이 증가하나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소득 탄력성이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소득이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 증가했을 때 소비량이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증가한다면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재화는 필수재이다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사치재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소득이 증가함에 따라 그 소비량이 증가하나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소득 탄력성이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소득이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 증가했을 때 소비량이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증가한다면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sz="14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사치재이다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kern="10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열등재</a:t>
            </a:r>
            <a:endParaRPr lang="ko-KR" altLang="en-US" sz="14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사람들은 소득이 증가함에 따라 특정 재화에 대한 수요를 늘린다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하지만 모든 재화가 그런 것은 아니다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소득의 증가에 따라 수요가 감소하는 재화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열등재라고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반대로 이야기하면 소득의 감소에 따라 수요가 증가하는 것을 열등재라고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95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여기에서 중요한 것은 특정 재화를 항상 정상재다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또는 열등재다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라고 규정지을 수 없다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사람에 따라 기호가 다르고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시대에 따라 인식이 변화하기 때문이다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</a:rPr>
              <a:t>과거 경제학 교과서에는 보리가 대표적인 열등재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로 제시되었다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그러나 현재는 돈이 없어 보리를 먹는 사람은 거의 없다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보리의 가격이 쌀보다 두 배 이상 높다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</a:t>
            </a:r>
            <a:r>
              <a:rPr lang="ko-KR" altLang="en-US" sz="16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소득에 따른 수요량의 변화</a:t>
            </a:r>
            <a:endParaRPr lang="en-US" altLang="ko-KR" sz="1600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E338A8-649C-44B4-B1E3-B9B1E755F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04798"/>
              </p:ext>
            </p:extLst>
          </p:nvPr>
        </p:nvGraphicFramePr>
        <p:xfrm>
          <a:off x="947956" y="944859"/>
          <a:ext cx="6904140" cy="1132513"/>
        </p:xfrm>
        <a:graphic>
          <a:graphicData uri="http://schemas.openxmlformats.org/drawingml/2006/table">
            <a:tbl>
              <a:tblPr/>
              <a:tblGrid>
                <a:gridCol w="2097248">
                  <a:extLst>
                    <a:ext uri="{9D8B030D-6E8A-4147-A177-3AD203B41FA5}">
                      <a16:colId xmlns:a16="http://schemas.microsoft.com/office/drawing/2014/main" val="1610088986"/>
                    </a:ext>
                  </a:extLst>
                </a:gridCol>
                <a:gridCol w="2298583">
                  <a:extLst>
                    <a:ext uri="{9D8B030D-6E8A-4147-A177-3AD203B41FA5}">
                      <a16:colId xmlns:a16="http://schemas.microsoft.com/office/drawing/2014/main" val="1172504677"/>
                    </a:ext>
                  </a:extLst>
                </a:gridCol>
                <a:gridCol w="2508309">
                  <a:extLst>
                    <a:ext uri="{9D8B030D-6E8A-4147-A177-3AD203B41FA5}">
                      <a16:colId xmlns:a16="http://schemas.microsoft.com/office/drawing/2014/main" val="1878522876"/>
                    </a:ext>
                  </a:extLst>
                </a:gridCol>
              </a:tblGrid>
              <a:tr h="352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소득 상승</a:t>
                      </a:r>
                      <a:endParaRPr lang="ko-KR" altLang="en-US" sz="1600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소득 하락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669605"/>
                  </a:ext>
                </a:extLst>
              </a:tr>
              <a:tr h="2163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수요증가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정상재</a:t>
                      </a:r>
                      <a:endParaRPr lang="ko-KR" altLang="en-US" sz="1600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열등재</a:t>
                      </a:r>
                      <a:endParaRPr lang="ko-KR" altLang="en-US" sz="1600" kern="0" spc="0" baseline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15283"/>
                  </a:ext>
                </a:extLst>
              </a:tr>
              <a:tr h="3875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수요감소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열등재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정상재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0284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F05B21B0-DE70-4FF1-9B25-2A25FAB63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6" y="3602038"/>
            <a:ext cx="2230394" cy="454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D073DA-D3F5-43F5-A205-B13E21CF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466" y="3829089"/>
            <a:ext cx="2815336" cy="209981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2225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352176"/>
          </a:xfrm>
        </p:spPr>
        <p:txBody>
          <a:bodyPr>
            <a:normAutofit fontScale="250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200" b="1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수요의 소득탄력성</a:t>
            </a:r>
            <a:endParaRPr lang="en-US" altLang="ko-KR" sz="62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기펜재</a:t>
            </a:r>
            <a:r>
              <a:rPr lang="en-US" altLang="ko-KR" sz="5600" b="1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5600" b="1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Giffen</a:t>
            </a:r>
            <a:r>
              <a:rPr lang="en-US" altLang="ko-KR" sz="5600" b="1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goods)</a:t>
            </a:r>
            <a:endParaRPr lang="ko-KR" altLang="en-US" sz="56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열등재의 한 종류로 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기펜재가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 '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열등재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기펜재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'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열등재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⊃ 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기펜재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옳다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endParaRPr lang="ko-KR" altLang="en-US" sz="5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열등재가 소득과 밀접한 관련이 있다면 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기펜재는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재화의 가격과 밀접한 관련이 있다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두고 소득효과와 대체효과를 통해 분석하는 것이 가장 엄밀한 수준의 정의이나 소득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가격을 기준으로 삼아도 큰 무리는 없다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가격이 인상되자 수요가 증가하고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가격이 인하되자 수요가 감소하는 재화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5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기펜재라고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부른다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수요법칙에 완전히 배치된다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이런 현상이 일어날 수 있을까</a:t>
            </a:r>
            <a:r>
              <a:rPr lang="en-US" altLang="ko-KR" sz="5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5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5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돈 많아져서 라면 안 먹는다</a:t>
            </a:r>
            <a:r>
              <a:rPr lang="en-US" altLang="ko-KR" sz="5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ko-KR" altLang="en-US" sz="5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5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라면 값 올라서 라면만 먹는다</a:t>
            </a:r>
            <a:r>
              <a:rPr lang="en-US" altLang="ko-KR" sz="5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!"</a:t>
            </a:r>
            <a:endParaRPr lang="ko-KR" altLang="en-US" sz="5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전자는 </a:t>
            </a:r>
            <a:r>
              <a:rPr lang="ko-KR" altLang="en-US" sz="5600" b="1" kern="0" spc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열등재</a:t>
            </a:r>
            <a:r>
              <a:rPr lang="en-US" altLang="ko-KR" sz="5600" b="1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600" b="1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후자는 </a:t>
            </a:r>
            <a:r>
              <a:rPr lang="ko-KR" altLang="en-US" sz="5600" b="1" kern="0" spc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기펜재</a:t>
            </a:r>
            <a:r>
              <a:rPr lang="en-US" altLang="ko-KR" sz="56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5600" b="1" kern="100" spc="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E54C70-0871-42D7-A9A0-DF7C7879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2" y="1558565"/>
            <a:ext cx="3946301" cy="123496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E86EB4A-7699-4E8D-8A97-C520252D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9" y="1468848"/>
            <a:ext cx="2984692" cy="141440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9168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1B281-B521-4B20-ADE2-38E30FFD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현실에서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기펜재를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찾는 일은 상당히 어렵다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오랜 기간 국제적으로 통용되던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기펜재의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예시인 아일랜드 감자와 멕시코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토르티야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사례 또한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기펜재로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보기 어렵다는 결론이 났다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그런데도 이러한 사례를 살펴보는 것은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기펜재에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대한 이해를 도울 수는 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아일랜드 감자 대기근 사태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19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세기 중반 아일랜드에 불어 닥친 광풍이다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 사태로 인해 아일랜드 국민의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30%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가 아사했다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감자 대기근이 오게 된 배경을 살펴보면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당시 아일랜드의 주식은 감자였고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감자마름병이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전 국토를 휩쓰는 일이 발생한다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더구나 당시 아일랜드의 빈부격차는 매우 심하여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인구의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25%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가 전 국토의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85%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를 소유하고 있었다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따라서 대부분의 소작농들은 감자 이외의 식료품을 구입할 여력이 없었고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심지어 밀조차도 특별한 날에만 먹을 수 있었다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이런 상황에서 감자 대기근이 발생하자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공급감소로 인한 감자가격의 상승이 시작했다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그러자 대부분의 국민은 다른 모든 소비를 줄이고 오직 감자만을 소비하게 된 것이다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 사례는 오랫동안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기펜재의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대표적인 예시였다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8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멕시코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토르티야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파동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1996~1998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년 사이 멕시코에서는 주식인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토르티야에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대한 정부 보조금이 삭감되고 가격통제정책이 완화됨에 따라 가격이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40%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나 폭등했다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당시 워싱턴포스트의 인터뷰에서 한 남성은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고기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닭고기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채소의 구매를 줄이고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토르티야의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구매를 늘릴 수밖에 없다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."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라고 말했다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기펜재에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정확하게 부합하는 인터뷰였다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그러나 현실경제는 경제학책에 등장하는 이론들이 수도 없이 중첩되어 발생한다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따라서 특정 이론만으로 현실을 설명하는 것은 무리가 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8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후난성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쌀 실험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: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Robert Jensen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과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Nolan Miller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는 경제모형을 만들어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기펜재가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존재함을 증명하고자 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그들은 중국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후난성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농촌지역의 극빈 가구들을 대상으로 실험을 진행했다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무작위로 뽑은 몇몇 가구들에게는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쌀구입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보조금을 주었으며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그렇지 않은 가구들을 그대로 두었다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그 결과 실제로 보조금을 지원받은 가구들의 쌀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구매량이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줄어들었음을 확인할 수 있었다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 실험을 담은 논문은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American Economic Review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2008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년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기고되었다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320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0176" y="822121"/>
            <a:ext cx="10573624" cy="5178673"/>
          </a:xfrm>
        </p:spPr>
        <p:txBody>
          <a:bodyPr>
            <a:normAutofit fontScale="77500" lnSpcReduction="20000"/>
          </a:bodyPr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두 재화 사이의 관계에 따른 분류 ⇒  </a:t>
            </a:r>
            <a:r>
              <a:rPr lang="ko-KR" altLang="en-US" sz="2100" b="1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연관재</a:t>
            </a: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21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대체재</a:t>
            </a: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2100" b="1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보완재</a:t>
            </a:r>
            <a:r>
              <a:rPr lang="en-US" altLang="ko-KR" sz="21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), </a:t>
            </a:r>
            <a:r>
              <a:rPr lang="ko-KR" altLang="en-US" sz="2100" b="1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독립재</a:t>
            </a:r>
            <a:endParaRPr lang="ko-KR" altLang="en-US" sz="2100" b="1" kern="0" spc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대체재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대체재의 경우는 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"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꿩 대신 닭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"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으로 이해할 수 있다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대표적인 대체재로는 커피빈과 스타벅스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BMW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와 아우디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한우와 한돈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추어탕과 삼계탕 등이 있다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보완재</a:t>
            </a:r>
            <a:endParaRPr lang="ko-KR" altLang="en-US" sz="2100" b="1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반면 보완재는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시너지를 일으키는 두 재화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를 의미한다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맥주를 마실 때 치킨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을 먹으면 궁합이 잘 맞는다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극명한 예시로는 스테이크와 스테이크 소스가 있다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독립재</a:t>
            </a:r>
            <a:endParaRPr lang="ko-KR" altLang="en-US" sz="2100" b="1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독립재는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아무 상관이 없는 두 재화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를 의미한다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/>
                <a:ea typeface="맑은 고딕"/>
              </a:rPr>
              <a:t>경제학 교재와 세종시 특별분양 아파트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가 독립재다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장미와 안경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책과 자동차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2100" kern="0" dirty="0">
                <a:solidFill>
                  <a:srgbClr val="000000"/>
                </a:solidFill>
                <a:latin typeface="맑은 고딕"/>
                <a:ea typeface="맑은 고딕"/>
              </a:rPr>
              <a:t>글로벌시장과 경제의 이해 과목과 최신 컴퓨터게임</a:t>
            </a:r>
            <a:r>
              <a:rPr lang="en-US" altLang="ko-KR" sz="2100" kern="0" dirty="0">
                <a:solidFill>
                  <a:srgbClr val="000000"/>
                </a:solidFill>
                <a:latin typeface="맑은 고딕"/>
                <a:ea typeface="맑은 고딕"/>
              </a:rPr>
              <a:t>(?)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2100" kern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대체재와 보완재는 사람에 선호에 따라 다르다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차를 좋아하는 사람들이 보았을 때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BMW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와 아반떼는 아무래도 아니다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또한 일반적으로 보았을 대도 대체재인지 </a:t>
            </a:r>
            <a:r>
              <a:rPr lang="ko-KR" altLang="en-US" sz="21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보완재인지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불명확한 것들도 많다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예를 들어 스키와 </a:t>
            </a:r>
            <a:r>
              <a:rPr lang="ko-KR" altLang="en-US" sz="21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발렌타이데이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사탕은 </a:t>
            </a:r>
            <a:r>
              <a:rPr lang="ko-KR" altLang="en-US" sz="21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독립재이지만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2100" b="1" kern="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엄청난 창의성을 발휘하면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둘을 대체재나 보완재로 엮을 수도 있다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소주와 맥주는 대체재인가 </a:t>
            </a:r>
            <a:r>
              <a:rPr lang="ko-KR" altLang="en-US" sz="21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보완재인가</a:t>
            </a:r>
            <a:r>
              <a:rPr lang="en-US" altLang="ko-KR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? =&gt;</a:t>
            </a:r>
            <a:r>
              <a:rPr lang="ko-KR" altLang="en-US" sz="21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2100" b="1" kern="0" spc="0" dirty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둘 다</a:t>
            </a:r>
            <a:endParaRPr lang="ko-KR" altLang="en-US" sz="2100" b="1" kern="0" spc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3381</Words>
  <Application>Microsoft Office PowerPoint</Application>
  <PresentationFormat>와이드스크린</PresentationFormat>
  <Paragraphs>410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함초롬바탕</vt:lpstr>
      <vt:lpstr>Arial</vt:lpstr>
      <vt:lpstr>Wingdings</vt:lpstr>
      <vt:lpstr>Office 테마</vt:lpstr>
      <vt:lpstr>글로벌시장과 경제의 이해</vt:lpstr>
      <vt:lpstr>제 3장 시장의 균형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글로벌시장과 경제의 이해</dc:title>
  <dc:creator>KIM</dc:creator>
  <cp:lastModifiedBy>송영우(2018182016)</cp:lastModifiedBy>
  <cp:revision>213</cp:revision>
  <dcterms:created xsi:type="dcterms:W3CDTF">2021-03-04T13:44:36Z</dcterms:created>
  <dcterms:modified xsi:type="dcterms:W3CDTF">2023-09-22T08:18:15Z</dcterms:modified>
  <cp:version/>
</cp:coreProperties>
</file>